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6" r:id="rId1"/>
    <p:sldMasterId id="2147483700" r:id="rId2"/>
    <p:sldMasterId id="2147483702" r:id="rId3"/>
    <p:sldMasterId id="2147483704" r:id="rId4"/>
    <p:sldMasterId id="2147483706" r:id="rId5"/>
    <p:sldMasterId id="2147483708" r:id="rId6"/>
    <p:sldMasterId id="2147483710" r:id="rId7"/>
  </p:sldMasterIdLst>
  <p:notesMasterIdLst>
    <p:notesMasterId r:id="rId61"/>
  </p:notesMasterIdLst>
  <p:handoutMasterIdLst>
    <p:handoutMasterId r:id="rId62"/>
  </p:handoutMasterIdLst>
  <p:sldIdLst>
    <p:sldId id="256" r:id="rId8"/>
    <p:sldId id="302" r:id="rId9"/>
    <p:sldId id="268" r:id="rId10"/>
    <p:sldId id="257" r:id="rId11"/>
    <p:sldId id="305" r:id="rId12"/>
    <p:sldId id="307" r:id="rId13"/>
    <p:sldId id="299" r:id="rId14"/>
    <p:sldId id="308" r:id="rId15"/>
    <p:sldId id="309" r:id="rId16"/>
    <p:sldId id="300" r:id="rId17"/>
    <p:sldId id="261" r:id="rId18"/>
    <p:sldId id="310" r:id="rId19"/>
    <p:sldId id="276" r:id="rId20"/>
    <p:sldId id="279" r:id="rId21"/>
    <p:sldId id="311" r:id="rId22"/>
    <p:sldId id="277" r:id="rId23"/>
    <p:sldId id="316" r:id="rId24"/>
    <p:sldId id="317" r:id="rId25"/>
    <p:sldId id="262" r:id="rId26"/>
    <p:sldId id="281" r:id="rId27"/>
    <p:sldId id="282" r:id="rId28"/>
    <p:sldId id="258" r:id="rId29"/>
    <p:sldId id="285" r:id="rId30"/>
    <p:sldId id="287" r:id="rId31"/>
    <p:sldId id="286" r:id="rId32"/>
    <p:sldId id="288" r:id="rId33"/>
    <p:sldId id="289" r:id="rId34"/>
    <p:sldId id="290" r:id="rId35"/>
    <p:sldId id="291" r:id="rId36"/>
    <p:sldId id="293" r:id="rId37"/>
    <p:sldId id="260" r:id="rId38"/>
    <p:sldId id="292" r:id="rId39"/>
    <p:sldId id="263" r:id="rId40"/>
    <p:sldId id="294" r:id="rId41"/>
    <p:sldId id="295" r:id="rId42"/>
    <p:sldId id="319" r:id="rId43"/>
    <p:sldId id="264" r:id="rId44"/>
    <p:sldId id="297" r:id="rId45"/>
    <p:sldId id="298" r:id="rId46"/>
    <p:sldId id="265" r:id="rId47"/>
    <p:sldId id="325" r:id="rId48"/>
    <p:sldId id="320" r:id="rId49"/>
    <p:sldId id="324" r:id="rId50"/>
    <p:sldId id="321" r:id="rId51"/>
    <p:sldId id="322" r:id="rId52"/>
    <p:sldId id="323" r:id="rId53"/>
    <p:sldId id="266" r:id="rId54"/>
    <p:sldId id="326" r:id="rId55"/>
    <p:sldId id="327" r:id="rId56"/>
    <p:sldId id="328" r:id="rId57"/>
    <p:sldId id="329" r:id="rId58"/>
    <p:sldId id="330" r:id="rId59"/>
    <p:sldId id="331" r:id="rId60"/>
  </p:sldIdLst>
  <p:sldSz cx="9906000" cy="6858000" type="A4"/>
  <p:notesSz cx="9928225" cy="6797675"/>
  <p:embeddedFontLst>
    <p:embeddedFont>
      <p:font typeface="ＭＳ Ｐゴシック" panose="020B0600070205080204" pitchFamily="34" charset="-128"/>
      <p:regular r:id="rId63"/>
    </p:embeddedFont>
    <p:embeddedFont>
      <p:font typeface="FreesiaUPC" panose="020B0604020202020204" pitchFamily="34" charset="-34"/>
      <p:regular r:id="rId64"/>
      <p:bold r:id="rId65"/>
      <p:italic r:id="rId66"/>
      <p:boldItalic r:id="rId67"/>
    </p:embeddedFont>
    <p:embeddedFont>
      <p:font typeface="ＭＳ Ｐゴシック" panose="020B0600070205080204" pitchFamily="34" charset="-128"/>
      <p:regular r:id="rId63"/>
    </p:embeddedFont>
    <p:embeddedFont>
      <p:font typeface="Impact" panose="020B0806030902050204" pitchFamily="34" charset="0"/>
      <p:regular r:id="rId68"/>
    </p:embeddedFont>
    <p:embeddedFont>
      <p:font typeface="Cordia New" panose="020B0304020202020204" pitchFamily="34" charset="-34"/>
      <p:regular r:id="rId69"/>
      <p:bold r:id="rId70"/>
      <p:italic r:id="rId71"/>
      <p:boldItalic r:id="rId72"/>
    </p:embeddedFont>
    <p:embeddedFont>
      <p:font typeface="Calibri" panose="020F0502020204030204" pitchFamily="34" charset="0"/>
      <p:regular r:id="rId73"/>
      <p:bold r:id="rId74"/>
      <p:italic r:id="rId75"/>
      <p:boldItalic r:id="rId7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4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BC9"/>
    <a:srgbClr val="FFFFA3"/>
    <a:srgbClr val="A50021"/>
    <a:srgbClr val="990033"/>
    <a:srgbClr val="FFFFFF"/>
    <a:srgbClr val="F9F9F9"/>
    <a:srgbClr val="F0F0F0"/>
    <a:srgbClr val="FBFBFB"/>
    <a:srgbClr val="F2F2F2"/>
    <a:srgbClr val="FFE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7074" autoAdjust="0"/>
  </p:normalViewPr>
  <p:slideViewPr>
    <p:cSldViewPr snapToGrid="0" showGuides="1">
      <p:cViewPr varScale="1">
        <p:scale>
          <a:sx n="86" d="100"/>
          <a:sy n="86" d="100"/>
        </p:scale>
        <p:origin x="1272" y="96"/>
      </p:cViewPr>
      <p:guideLst>
        <p:guide orient="horz" pos="2136"/>
        <p:guide pos="4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51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font" Target="fonts/font12.fntdata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font" Target="fonts/font2.fntdata"/><Relationship Id="rId69" Type="http://schemas.openxmlformats.org/officeDocument/2006/relationships/font" Target="fonts/font7.fntdata"/><Relationship Id="rId77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font" Target="fonts/font10.fntdata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font" Target="fonts/font5.fntdata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handoutMaster" Target="handoutMasters/handoutMaster1.xml"/><Relationship Id="rId70" Type="http://schemas.openxmlformats.org/officeDocument/2006/relationships/font" Target="fonts/font8.fntdata"/><Relationship Id="rId75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font" Target="fonts/font3.fntdata"/><Relationship Id="rId73" Type="http://schemas.openxmlformats.org/officeDocument/2006/relationships/font" Target="fonts/font11.fntdata"/><Relationship Id="rId78" Type="http://schemas.openxmlformats.org/officeDocument/2006/relationships/viewProps" Target="viewProps.xml"/><Relationship Id="rId8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font" Target="fonts/font14.fntdata"/><Relationship Id="rId7" Type="http://schemas.openxmlformats.org/officeDocument/2006/relationships/slideMaster" Target="slideMasters/slideMaster7.xml"/><Relationship Id="rId71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6" y="0"/>
            <a:ext cx="4303713" cy="341313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3686E562-83A6-4C95-8FBC-49613DF5E7A0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6" y="6456363"/>
            <a:ext cx="4303713" cy="34131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0A6EDA65-C5D4-4C50-AE57-F356E783F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3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231" cy="341458"/>
          </a:xfrm>
          <a:prstGeom prst="rect">
            <a:avLst/>
          </a:prstGeom>
        </p:spPr>
        <p:txBody>
          <a:bodyPr vert="horz" lIns="91424" tIns="45711" rIns="91424" bIns="457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273" y="0"/>
            <a:ext cx="4302231" cy="341458"/>
          </a:xfrm>
          <a:prstGeom prst="rect">
            <a:avLst/>
          </a:prstGeom>
        </p:spPr>
        <p:txBody>
          <a:bodyPr vert="horz" lIns="91424" tIns="45711" rIns="91424" bIns="45711" rtlCol="0"/>
          <a:lstStyle>
            <a:lvl1pPr algn="r">
              <a:defRPr sz="1200"/>
            </a:lvl1pPr>
          </a:lstStyle>
          <a:p>
            <a:fld id="{B51A29F1-A6CA-4B1D-BB3C-84287C825E32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8350" y="849313"/>
            <a:ext cx="3311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1" rIns="91424" bIns="457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2"/>
            <a:ext cx="7942580" cy="2676584"/>
          </a:xfrm>
          <a:prstGeom prst="rect">
            <a:avLst/>
          </a:prstGeom>
        </p:spPr>
        <p:txBody>
          <a:bodyPr vert="horz" lIns="91424" tIns="45711" rIns="91424" bIns="457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221"/>
            <a:ext cx="4302231" cy="341457"/>
          </a:xfrm>
          <a:prstGeom prst="rect">
            <a:avLst/>
          </a:prstGeom>
        </p:spPr>
        <p:txBody>
          <a:bodyPr vert="horz" lIns="91424" tIns="45711" rIns="91424" bIns="457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273" y="6456221"/>
            <a:ext cx="4302231" cy="341457"/>
          </a:xfrm>
          <a:prstGeom prst="rect">
            <a:avLst/>
          </a:prstGeom>
        </p:spPr>
        <p:txBody>
          <a:bodyPr vert="horz" lIns="91424" tIns="45711" rIns="91424" bIns="45711" rtlCol="0" anchor="b"/>
          <a:lstStyle>
            <a:lvl1pPr algn="r">
              <a:defRPr sz="1200"/>
            </a:lvl1pPr>
          </a:lstStyle>
          <a:p>
            <a:fld id="{5A6FBFAD-D10E-4934-86FE-838EF5484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14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8350" y="849313"/>
            <a:ext cx="3311525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FBFAD-D10E-4934-86FE-838EF54842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09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8350" y="849313"/>
            <a:ext cx="3311525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FBFAD-D10E-4934-86FE-838EF54842C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046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8350" y="849313"/>
            <a:ext cx="3311525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FBFAD-D10E-4934-86FE-838EF54842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15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8350" y="849313"/>
            <a:ext cx="3311525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FBFAD-D10E-4934-86FE-838EF54842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00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8350" y="849313"/>
            <a:ext cx="3311525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FBFAD-D10E-4934-86FE-838EF54842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74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8350" y="849313"/>
            <a:ext cx="3311525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FBFAD-D10E-4934-86FE-838EF54842C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25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8350" y="849313"/>
            <a:ext cx="3311525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FBFAD-D10E-4934-86FE-838EF54842C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89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3124200" y="509588"/>
            <a:ext cx="3679825" cy="254952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5D4F0-40E4-41E1-B9BE-9969C34F3F45}" type="slidenum">
              <a:rPr lang="th-TH" smtClean="0">
                <a:solidFill>
                  <a:prstClr val="black"/>
                </a:solidFill>
              </a:rPr>
              <a:pPr/>
              <a:t>49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141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39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 rot="19237452">
            <a:off x="5015431" y="51780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GB" altLang="en-US" sz="180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1196975"/>
            <a:ext cx="84201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295275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9822A35-4164-4549-8A37-8BBA5BC9BB80}" type="datetime1">
              <a:rPr lang="en-US" smtClean="0"/>
              <a:t>11/23/2017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33A5769-469F-4A0E-8F0C-1E9CF0AD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39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41FC9-0619-4BA2-988A-1D94DC35A288}" type="datetime1">
              <a:rPr lang="en-US" smtClean="0"/>
              <a:t>11/23/2017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A5769-469F-4A0E-8F0C-1E9CF0AD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9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69"/>
            <a:ext cx="2228850" cy="4492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69"/>
            <a:ext cx="6521450" cy="44926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C09C7-1754-49DF-8E44-18DF298EB4A5}" type="datetime1">
              <a:rPr lang="en-US" smtClean="0"/>
              <a:t>11/23/2017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A5769-469F-4A0E-8F0C-1E9CF0AD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58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066831"/>
            <a:ext cx="8915400" cy="3700463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7FE06-E79B-42DA-8285-6982D9FD8784}" type="datetime1">
              <a:rPr lang="en-US" smtClean="0"/>
              <a:t>11/23/2017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A5769-469F-4A0E-8F0C-1E9CF0AD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02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066831"/>
            <a:ext cx="437515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066831"/>
            <a:ext cx="437515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59A170-550B-42BA-91FD-9EC22580A74C}" type="datetime1">
              <a:rPr lang="en-US" smtClean="0"/>
              <a:t>11/23/2017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A5769-469F-4A0E-8F0C-1E9CF0AD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62"/>
            <a:ext cx="8420100" cy="1470025"/>
          </a:xfrm>
        </p:spPr>
        <p:txBody>
          <a:bodyPr/>
          <a:lstStyle>
            <a:lvl1pPr>
              <a:defRPr sz="4000">
                <a:latin typeface="FreesiaUPC" panose="020B0604020202020204" pitchFamily="34" charset="-34"/>
                <a:cs typeface="FreesiaUPC" panose="020B0604020202020204" pitchFamily="34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 sz="4000">
                <a:solidFill>
                  <a:schemeClr val="tx1">
                    <a:tint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400">
                <a:latin typeface="FreesiaUPC" panose="020B0604020202020204" pitchFamily="34" charset="-34"/>
                <a:cs typeface="FreesiaUPC" panose="020B0604020202020204" pitchFamily="34" charset="-34"/>
              </a:defRPr>
            </a:lvl1pPr>
          </a:lstStyle>
          <a:p>
            <a:fld id="{20663BA8-8B48-41EC-ADB8-6C8E11D498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4000">
                <a:latin typeface="FreesiaUPC" panose="020B0604020202020204" pitchFamily="34" charset="-34"/>
                <a:cs typeface="FreesiaUPC" panose="020B0604020202020204" pitchFamily="34" charset="-34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>
                <a:latin typeface="FreesiaUPC" panose="020B0604020202020204" pitchFamily="34" charset="-34"/>
                <a:cs typeface="FreesiaUPC" panose="020B0604020202020204" pitchFamily="34" charset="-34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6448-3435-41DD-959F-C16E345CEA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6470" y="6165337"/>
            <a:ext cx="2311400" cy="365125"/>
          </a:xfrm>
        </p:spPr>
        <p:txBody>
          <a:bodyPr/>
          <a:lstStyle>
            <a:lvl1pPr>
              <a:defRPr sz="2400" b="1">
                <a:solidFill>
                  <a:srgbClr val="FFCC66"/>
                </a:solidFill>
                <a:latin typeface="FreesiaUPC" panose="020B0604020202020204" pitchFamily="34" charset="-34"/>
                <a:cs typeface="FreesiaUPC" panose="020B0604020202020204" pitchFamily="34" charset="-34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D68A-E732-4C27-BE71-1F2415A01A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D68A-E732-4C27-BE71-1F2415A01A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D68A-E732-4C27-BE71-1F2415A01A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D68A-E732-4C27-BE71-1F2415A01A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E5AE5-6C5C-45EE-A13B-C21F443AE6D9}" type="datetime1">
              <a:rPr lang="en-US" smtClean="0"/>
              <a:t>11/23/2017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A5769-469F-4A0E-8F0C-1E9CF0AD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7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3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C5DFE-9BC0-48A6-BEEE-3C6F72F36D58}" type="datetime1">
              <a:rPr lang="en-US" smtClean="0"/>
              <a:t>11/23/2017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A5769-469F-4A0E-8F0C-1E9CF0AD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3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066831"/>
            <a:ext cx="437515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066831"/>
            <a:ext cx="437515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215954-5F36-49A6-B2B7-4E1150814A72}" type="datetime1">
              <a:rPr lang="en-US" smtClean="0"/>
              <a:t>11/23/2017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A5769-469F-4A0E-8F0C-1E9CF0AD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24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9B3AF6-962A-40A1-8611-1EC968B35BE3}" type="datetime1">
              <a:rPr lang="en-US" smtClean="0"/>
              <a:t>11/23/2017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A5769-469F-4A0E-8F0C-1E9CF0AD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2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13AE52-EFE0-4C76-A6B7-A6C84028E4B3}" type="datetime1">
              <a:rPr lang="en-US" smtClean="0"/>
              <a:t>11/23/2017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A5769-469F-4A0E-8F0C-1E9CF0AD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5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394663-631B-4A9B-AA64-D697743A0E3D}" type="datetime1">
              <a:rPr lang="en-US" smtClean="0"/>
              <a:t>11/23/2017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A5769-469F-4A0E-8F0C-1E9CF0AD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15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8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03F4E-BC35-4F03-8D63-BD88E861DEDE}" type="datetime1">
              <a:rPr lang="en-US" smtClean="0"/>
              <a:t>11/23/2017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A5769-469F-4A0E-8F0C-1E9CF0AD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9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7D2110-3B41-4B48-BB4F-825B85FC32E2}" type="datetime1">
              <a:rPr lang="en-US" smtClean="0"/>
              <a:t>11/23/2017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A5769-469F-4A0E-8F0C-1E9CF0AD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01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066831"/>
            <a:ext cx="89154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fld id="{07F22313-9F01-4D75-8975-0A250D2A2340}" type="datetime1">
              <a:rPr lang="en-US" smtClean="0"/>
              <a:t>11/23/2017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58324" y="6324737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500" b="1" smtClean="0">
                <a:solidFill>
                  <a:srgbClr val="7030A0"/>
                </a:solidFill>
                <a:latin typeface="TH Kodchasal" panose="02000506000000020004" pitchFamily="2" charset="-34"/>
                <a:cs typeface="TH Kodchasal" panose="02000506000000020004" pitchFamily="2" charset="-34"/>
              </a:defRPr>
            </a:lvl1pPr>
          </a:lstStyle>
          <a:p>
            <a:r>
              <a:rPr lang="en-US" dirty="0"/>
              <a:t>(</a:t>
            </a:r>
            <a:fld id="{D33A5769-469F-4A0E-8F0C-1E9CF0AD3FB9}" type="slidenum">
              <a:rPr lang="en-US" smtClean="0"/>
              <a:pPr/>
              <a:t>‹#›</a:t>
            </a:fld>
            <a:r>
              <a:rPr lang="en-US" dirty="0"/>
              <a:t>)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6894" y="26894"/>
            <a:ext cx="9864000" cy="68040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924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pitchFamily="-112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anose="020B0600070205080204" pitchFamily="34" charset="-128"/>
          <a:cs typeface="ＭＳ Ｐゴシック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anose="020B0600070205080204" pitchFamily="34" charset="-128"/>
          <a:cs typeface="ＭＳ Ｐゴシック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anose="020B0600070205080204" pitchFamily="34" charset="-128"/>
          <a:cs typeface="ＭＳ Ｐゴシック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anose="020B0600070205080204" pitchFamily="34" charset="-128"/>
          <a:cs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1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413694"/>
            <a:ext cx="8915400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412781"/>
            <a:ext cx="8915400" cy="4713391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165335"/>
            <a:ext cx="23114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fld id="{9EC2DF75-06CC-4967-B4A0-EBDE3677E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11/23/2017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165335"/>
            <a:ext cx="31369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1" y="6165335"/>
            <a:ext cx="23114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2400" b="1">
                <a:solidFill>
                  <a:srgbClr val="FFC000"/>
                </a:solidFill>
                <a:latin typeface="FreesiaUPC" panose="020B0604020202020204" pitchFamily="34" charset="-34"/>
                <a:cs typeface="FreesiaUPC" panose="020B0604020202020204" pitchFamily="34" charset="-34"/>
              </a:defRPr>
            </a:lvl1pPr>
          </a:lstStyle>
          <a:p>
            <a:pPr defTabSz="1218987"/>
            <a:fld id="{96E69268-9C8B-4EBF-A9EE-DC5DC2D48DC3}" type="slidenum">
              <a:rPr lang="en-US" smtClean="0"/>
              <a:pPr defTabSz="1218987"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110785" y="6608141"/>
            <a:ext cx="815175" cy="27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รูปภาพ 7"/>
          <p:cNvPicPr/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70585" y="6628600"/>
            <a:ext cx="1435415" cy="2294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hf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bg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bg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413694"/>
            <a:ext cx="8915400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412781"/>
            <a:ext cx="8915400" cy="4713391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165335"/>
            <a:ext cx="23114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fld id="{9EC2DF75-06CC-4967-B4A0-EBDE3677E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11/23/2017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165335"/>
            <a:ext cx="31369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1" y="6165335"/>
            <a:ext cx="23114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2400" b="1">
                <a:solidFill>
                  <a:srgbClr val="FFC000"/>
                </a:solidFill>
                <a:latin typeface="FreesiaUPC" panose="020B0604020202020204" pitchFamily="34" charset="-34"/>
                <a:cs typeface="FreesiaUPC" panose="020B0604020202020204" pitchFamily="34" charset="-34"/>
              </a:defRPr>
            </a:lvl1pPr>
          </a:lstStyle>
          <a:p>
            <a:pPr defTabSz="1218987"/>
            <a:fld id="{96E69268-9C8B-4EBF-A9EE-DC5DC2D48DC3}" type="slidenum">
              <a:rPr lang="en-US" smtClean="0"/>
              <a:pPr defTabSz="1218987"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110785" y="6608141"/>
            <a:ext cx="815175" cy="27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รูปภาพ 7"/>
          <p:cNvPicPr/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70585" y="6628600"/>
            <a:ext cx="1435415" cy="2294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bg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bg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413692"/>
            <a:ext cx="8915400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412781"/>
            <a:ext cx="8915400" cy="4713391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165333"/>
            <a:ext cx="23114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fld id="{9EC2DF75-06CC-4967-B4A0-EBDE3677E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11/23/2017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165333"/>
            <a:ext cx="31369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1" y="6165333"/>
            <a:ext cx="23114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2400" b="1">
                <a:solidFill>
                  <a:srgbClr val="FFC000"/>
                </a:solidFill>
                <a:latin typeface="FreesiaUPC" panose="020B0604020202020204" pitchFamily="34" charset="-34"/>
                <a:cs typeface="FreesiaUPC" panose="020B0604020202020204" pitchFamily="34" charset="-34"/>
              </a:defRPr>
            </a:lvl1pPr>
          </a:lstStyle>
          <a:p>
            <a:pPr defTabSz="1218987"/>
            <a:fld id="{96E69268-9C8B-4EBF-A9EE-DC5DC2D48DC3}" type="slidenum">
              <a:rPr lang="en-US" smtClean="0"/>
              <a:pPr defTabSz="1218987"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110784" y="6608139"/>
            <a:ext cx="815175" cy="27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รูปภาพ 7"/>
          <p:cNvPicPr/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70585" y="6628598"/>
            <a:ext cx="1435415" cy="2294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bg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bg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413688"/>
            <a:ext cx="8915400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412781"/>
            <a:ext cx="8915400" cy="4713391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165329"/>
            <a:ext cx="23114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fld id="{9EC2DF75-06CC-4967-B4A0-EBDE3677E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11/23/2017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165329"/>
            <a:ext cx="31369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1" y="6165329"/>
            <a:ext cx="23114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2400" b="1">
                <a:solidFill>
                  <a:srgbClr val="FFC000"/>
                </a:solidFill>
                <a:latin typeface="FreesiaUPC" panose="020B0604020202020204" pitchFamily="34" charset="-34"/>
                <a:cs typeface="FreesiaUPC" panose="020B0604020202020204" pitchFamily="34" charset="-34"/>
              </a:defRPr>
            </a:lvl1pPr>
          </a:lstStyle>
          <a:p>
            <a:pPr defTabSz="1218987"/>
            <a:fld id="{96E69268-9C8B-4EBF-A9EE-DC5DC2D48DC3}" type="slidenum">
              <a:rPr lang="en-US" smtClean="0"/>
              <a:pPr defTabSz="1218987"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110782" y="6608135"/>
            <a:ext cx="815175" cy="27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รูปภาพ 7"/>
          <p:cNvPicPr/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70585" y="6628594"/>
            <a:ext cx="1435415" cy="2294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bg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bg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413682"/>
            <a:ext cx="8915400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412781"/>
            <a:ext cx="8915400" cy="4713391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165323"/>
            <a:ext cx="23114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fld id="{9EC2DF75-06CC-4967-B4A0-EBDE3677E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11/23/2017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165323"/>
            <a:ext cx="31369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1" y="6165323"/>
            <a:ext cx="23114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2400" b="1">
                <a:solidFill>
                  <a:srgbClr val="FFC000"/>
                </a:solidFill>
                <a:latin typeface="FreesiaUPC" panose="020B0604020202020204" pitchFamily="34" charset="-34"/>
                <a:cs typeface="FreesiaUPC" panose="020B0604020202020204" pitchFamily="34" charset="-34"/>
              </a:defRPr>
            </a:lvl1pPr>
          </a:lstStyle>
          <a:p>
            <a:pPr defTabSz="1218987"/>
            <a:fld id="{96E69268-9C8B-4EBF-A9EE-DC5DC2D48DC3}" type="slidenum">
              <a:rPr lang="en-US" smtClean="0"/>
              <a:pPr defTabSz="1218987"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110779" y="6608129"/>
            <a:ext cx="815175" cy="27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รูปภาพ 7"/>
          <p:cNvPicPr/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70585" y="6628588"/>
            <a:ext cx="1435415" cy="2294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bg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bg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413674"/>
            <a:ext cx="8915400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412781"/>
            <a:ext cx="8915400" cy="4713391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165315"/>
            <a:ext cx="23114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fld id="{9EC2DF75-06CC-4967-B4A0-EBDE3677E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11/23/2017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165315"/>
            <a:ext cx="31369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1" y="6165315"/>
            <a:ext cx="23114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2400" b="1">
                <a:solidFill>
                  <a:srgbClr val="FFC000"/>
                </a:solidFill>
                <a:latin typeface="FreesiaUPC" panose="020B0604020202020204" pitchFamily="34" charset="-34"/>
                <a:cs typeface="FreesiaUPC" panose="020B0604020202020204" pitchFamily="34" charset="-34"/>
              </a:defRPr>
            </a:lvl1pPr>
          </a:lstStyle>
          <a:p>
            <a:pPr defTabSz="1218987"/>
            <a:fld id="{96E69268-9C8B-4EBF-A9EE-DC5DC2D48DC3}" type="slidenum">
              <a:rPr lang="en-US" smtClean="0"/>
              <a:pPr defTabSz="1218987"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110774" y="6608121"/>
            <a:ext cx="815175" cy="27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รูปภาพ 7"/>
          <p:cNvPicPr/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70585" y="6628580"/>
            <a:ext cx="1435415" cy="2294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hf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bg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bg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7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4.png"/><Relationship Id="rId7" Type="http://schemas.openxmlformats.org/officeDocument/2006/relationships/image" Target="../media/image85.jp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4.jpg"/><Relationship Id="rId5" Type="http://schemas.openxmlformats.org/officeDocument/2006/relationships/image" Target="../media/image83.jpg"/><Relationship Id="rId4" Type="http://schemas.openxmlformats.org/officeDocument/2006/relationships/image" Target="../media/image8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913960" y="790905"/>
            <a:ext cx="7785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4800" b="1" dirty="0">
                <a:solidFill>
                  <a:schemeClr val="accent4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การนำนโยบาย กกอ.</a:t>
            </a:r>
            <a:br>
              <a:rPr lang="th-TH" sz="4800" b="1" dirty="0">
                <a:solidFill>
                  <a:schemeClr val="accent4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6000" b="1" dirty="0">
                <a:solidFill>
                  <a:schemeClr val="accent4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สู่การปฏิบัติ</a:t>
            </a:r>
            <a:endParaRPr lang="en-US" sz="6000" b="1" dirty="0">
              <a:solidFill>
                <a:schemeClr val="accent4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7" name="Picture 14" descr="C:\Users\acer\Downloads\150px-Logo_che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1015" y="566207"/>
            <a:ext cx="2080900" cy="194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1366" y="2756649"/>
            <a:ext cx="9612000" cy="2339789"/>
          </a:xfrm>
          <a:prstGeom prst="rect">
            <a:avLst/>
          </a:prstGeom>
          <a:solidFill>
            <a:srgbClr val="FFFFA3"/>
          </a:solidFill>
          <a:ln>
            <a:noFill/>
          </a:ln>
          <a:effectLst>
            <a:glow rad="101600">
              <a:srgbClr val="FFFFA3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600882" y="3224777"/>
            <a:ext cx="8953500" cy="1527175"/>
          </a:xfrm>
        </p:spPr>
        <p:txBody>
          <a:bodyPr>
            <a:noAutofit/>
          </a:bodyPr>
          <a:lstStyle/>
          <a:p>
            <a:pPr marL="725488" algn="l">
              <a:tabLst>
                <a:tab pos="1612900" algn="l"/>
              </a:tabLst>
              <a:defRPr/>
            </a:pPr>
            <a:r>
              <a:rPr lang="th-TH" sz="4000" b="1" dirty="0">
                <a:solidFill>
                  <a:schemeClr val="bg1">
                    <a:lumMod val="1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โดย 	ดร.สุภัทร  จำปาทอง</a:t>
            </a:r>
            <a:br>
              <a:rPr lang="th-TH" sz="4000" b="1" dirty="0">
                <a:solidFill>
                  <a:schemeClr val="bg1">
                    <a:lumMod val="1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4000" b="1" dirty="0">
                <a:solidFill>
                  <a:schemeClr val="bg1">
                    <a:lumMod val="1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	</a:t>
            </a:r>
            <a:r>
              <a:rPr lang="th-TH" sz="3200" b="1" dirty="0">
                <a:solidFill>
                  <a:schemeClr val="bg1">
                    <a:lumMod val="1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(เลขาธิการคณะกรรมการการอุดมศึกษา)</a:t>
            </a:r>
            <a:endParaRPr lang="en-US" sz="3200" b="1" dirty="0">
              <a:solidFill>
                <a:schemeClr val="bg1">
                  <a:lumMod val="10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671" y="2770814"/>
            <a:ext cx="1973256" cy="2325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271776" y="5707280"/>
            <a:ext cx="8053387" cy="858837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 defTabSz="121898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FreesiaUPC" panose="020B0604020202020204" pitchFamily="34" charset="-34"/>
                <a:ea typeface="+mj-ea"/>
                <a:cs typeface="FreesiaUPC" panose="020B0604020202020204" pitchFamily="34" charset="-34"/>
              </a:defRPr>
            </a:lvl1pPr>
          </a:lstStyle>
          <a:p>
            <a:pPr marL="725488" algn="r">
              <a:lnSpc>
                <a:spcPct val="90000"/>
              </a:lnSpc>
              <a:tabLst>
                <a:tab pos="1608138" algn="l"/>
              </a:tabLst>
              <a:defRPr/>
            </a:pPr>
            <a:br>
              <a:rPr lang="th-TH" sz="2000" b="1" dirty="0">
                <a:solidFill>
                  <a:schemeClr val="tx1"/>
                </a:solidFill>
              </a:rPr>
            </a:br>
            <a:br>
              <a:rPr lang="th-TH" sz="2000" b="1" dirty="0">
                <a:solidFill>
                  <a:schemeClr val="tx1"/>
                </a:solidFill>
              </a:rPr>
            </a:br>
            <a:r>
              <a:rPr lang="th-TH" sz="2000" b="1" dirty="0">
                <a:solidFill>
                  <a:schemeClr val="tx1"/>
                </a:solidFill>
              </a:rPr>
              <a:t>2</a:t>
            </a:r>
            <a:r>
              <a:rPr lang="en-US" sz="2000" b="1" dirty="0">
                <a:solidFill>
                  <a:schemeClr val="tx1"/>
                </a:solidFill>
              </a:rPr>
              <a:t>7</a:t>
            </a:r>
            <a:r>
              <a:rPr lang="th-TH" sz="2000" b="1" dirty="0">
                <a:solidFill>
                  <a:schemeClr val="tx1"/>
                </a:solidFill>
              </a:rPr>
              <a:t>  สิงหาคม  2560</a:t>
            </a:r>
            <a:br>
              <a:rPr lang="th-TH" sz="2000" b="1" dirty="0">
                <a:solidFill>
                  <a:schemeClr val="tx1"/>
                </a:solidFill>
              </a:rPr>
            </a:br>
            <a:r>
              <a:rPr lang="th-TH" sz="2000" b="1" dirty="0">
                <a:solidFill>
                  <a:schemeClr val="tx1"/>
                </a:solidFill>
              </a:rPr>
              <a:t>ณ  มหาวิทยาลัยราชภัฏกาญจนบุรี</a:t>
            </a:r>
            <a:br>
              <a:rPr lang="th-TH" sz="2000" b="1" dirty="0">
                <a:solidFill>
                  <a:schemeClr val="tx1"/>
                </a:solidFill>
              </a:rPr>
            </a:b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ann6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356630" y="206799"/>
            <a:ext cx="478398" cy="47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ann6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0045" y="2321749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ann6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3891" y="366716"/>
            <a:ext cx="271694" cy="27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51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623" y="-313208"/>
            <a:ext cx="2498377" cy="25386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1984" y="410446"/>
            <a:ext cx="67714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ปรับปรุงเกณฑ์มาตรฐานหลักสูตร</a:t>
            </a:r>
          </a:p>
          <a:p>
            <a:r>
              <a:rPr lang="th-TH" sz="4400" b="1" dirty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ระดับอุดมศึกษา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893" y="5272374"/>
            <a:ext cx="83717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>
                    <a:lumMod val="2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ผลักดันให้สถาบันอุดมศึกษาจัดการศึกษาตามเกณฑ์มาตรฐานหลักสูตร 2558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416" y="2329678"/>
            <a:ext cx="5444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ประกาศกระทรวงศึกษาธิการ 3 ฉบับ</a:t>
            </a:r>
            <a:endParaRPr lang="en-US" sz="32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1333" y="3596517"/>
            <a:ext cx="780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เรื่อง เกณฑ์มาตรฐานหลักสูตรระดับบัณฑิตศึกษา พ.ศ. 2558</a:t>
            </a:r>
            <a:endParaRPr lang="en-US" sz="28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1322" y="4174457"/>
            <a:ext cx="8592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เรื่อง แนวทางการบริหารเกณฑ์มาตรฐานหลักสูตรระดับอุดมศึกษา </a:t>
            </a:r>
          </a:p>
          <a:p>
            <a:r>
              <a:rPr lang="th-TH" sz="28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       พ.ศ. 2558</a:t>
            </a:r>
            <a:endParaRPr lang="en-US" sz="28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8228" y="3018607"/>
            <a:ext cx="7595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เรื่อง เกณฑ์มาตรฐานหลักสูตรระดับปริญญาตรี พ.ศ. 2558</a:t>
            </a:r>
            <a:endParaRPr lang="en-US" sz="28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66" y="2970569"/>
            <a:ext cx="579128" cy="6158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66" y="3549742"/>
            <a:ext cx="579128" cy="6158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20" y="4148081"/>
            <a:ext cx="579128" cy="615806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5769-469F-4A0E-8F0C-1E9CF0AD3F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82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-237760"/>
            <a:ext cx="2204497" cy="22553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6651" y="667313"/>
            <a:ext cx="80867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rgbClr val="B871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ประกันคุณภาพการศึกษาและส่งเสริมสถาบันอุดมศึกษาสู่ความเป็นเลิศ</a:t>
            </a:r>
            <a:endParaRPr lang="en-US" sz="4400" b="1" dirty="0">
              <a:solidFill>
                <a:srgbClr val="B871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3534" y="2984268"/>
            <a:ext cx="898358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4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มุ่งเน้นระบบการประกันคุณภาพการศึกษา</a:t>
            </a:r>
            <a:r>
              <a:rPr lang="th-TH" sz="3600" b="1" dirty="0">
                <a:solidFill>
                  <a:srgbClr val="92001C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ระดับหลักสูตร </a:t>
            </a:r>
          </a:p>
          <a:p>
            <a:endParaRPr lang="th-TH" sz="1000" b="1" dirty="0">
              <a:solidFill>
                <a:srgbClr val="92001C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3200" b="1" dirty="0">
                <a:solidFill>
                  <a:schemeClr val="accent4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การดำเนินการตั้งแต่การควบคุมคุณภาพ การติดตามตรวจสอบคุณภาพ และการพัฒนาคุณภาพ </a:t>
            </a:r>
          </a:p>
          <a:p>
            <a:endParaRPr lang="th-TH" sz="1000" b="1" dirty="0">
              <a:solidFill>
                <a:schemeClr val="accent4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3200" b="1" dirty="0">
                <a:solidFill>
                  <a:schemeClr val="accent4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การพัฒนาตัวบ่งชี้และเกณฑ์การประเมินฯ จะมุ่งระบบการประกันคุณภาพการศึกษามากกว่าการประเมินคุณภาพ</a:t>
            </a:r>
            <a:endParaRPr lang="en-US" sz="3200" b="1" dirty="0">
              <a:solidFill>
                <a:schemeClr val="accent4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46996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accent4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ระบบการประกันคุณภาพการศึกษาภายในระดับอุดมศึกษา</a:t>
            </a:r>
            <a:r>
              <a:rPr lang="th-TH" sz="4000" b="1" dirty="0">
                <a:solidFill>
                  <a:srgbClr val="92001C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รอบใหม่</a:t>
            </a:r>
            <a:endParaRPr lang="en-US" sz="3200" b="1" dirty="0">
              <a:solidFill>
                <a:srgbClr val="92001C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92" y="2984268"/>
            <a:ext cx="603343" cy="6033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92" y="3713466"/>
            <a:ext cx="603343" cy="6033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92" y="4810818"/>
            <a:ext cx="603343" cy="603343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5769-469F-4A0E-8F0C-1E9CF0AD3F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17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-237760"/>
            <a:ext cx="2204497" cy="22553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4502" y="571060"/>
            <a:ext cx="80867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rgbClr val="B871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ประกันคุณภาพการศึกษาและส่งเสริมสถาบันอุดมศึกษาสู่ความเป็นเลิศ</a:t>
            </a:r>
            <a:endParaRPr lang="en-US" sz="4400" b="1" dirty="0">
              <a:solidFill>
                <a:srgbClr val="B871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854" y="2166455"/>
            <a:ext cx="7505275" cy="4315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4064" y="4020312"/>
            <a:ext cx="3361944" cy="283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80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-237760"/>
            <a:ext cx="2204497" cy="22553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6651" y="667313"/>
            <a:ext cx="80867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rgbClr val="B871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ประกันคุณภาพการศึกษาและส่งเสริมสถาบันอุดมศึกษาสู่ความเป็นเลิศ</a:t>
            </a:r>
            <a:endParaRPr lang="en-US" sz="4400" b="1" dirty="0">
              <a:solidFill>
                <a:srgbClr val="B871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3534" y="2659380"/>
            <a:ext cx="898358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4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สถาบันอุดมศึกษา</a:t>
            </a:r>
            <a:r>
              <a:rPr lang="th-TH" sz="3200" b="1" dirty="0">
                <a:solidFill>
                  <a:srgbClr val="92001C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ต้องจัดให้มีระบบประกันคุณภาพการศึกษาภายในระดับหลักสูตร คณะ สถาบัน</a:t>
            </a:r>
            <a:r>
              <a:rPr lang="th-TH" sz="3200" b="1" dirty="0">
                <a:solidFill>
                  <a:schemeClr val="accent4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ให้สอดคล้องกับเจตนารมณ์ของกฎกระทรวงว่าด้วยระบบ หลักเกณฑ์ และวิธีการประกันคุณภาพการศึกษา พ.ศ.2553</a:t>
            </a:r>
            <a:endParaRPr lang="th-TH" sz="3600" b="1" dirty="0">
              <a:solidFill>
                <a:srgbClr val="92001C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endParaRPr lang="th-TH" sz="1000" b="1" dirty="0">
              <a:solidFill>
                <a:srgbClr val="92001C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3200" b="1" dirty="0">
                <a:solidFill>
                  <a:schemeClr val="accent4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สถาบันอุดมศึกษา</a:t>
            </a:r>
            <a:r>
              <a:rPr lang="th-TH" sz="3200" b="1" dirty="0">
                <a:solidFill>
                  <a:srgbClr val="92001C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มีอิสระในการเลือกใช้ระบบประกันคุณภาพการศึกษาภายใน</a:t>
            </a:r>
            <a:r>
              <a:rPr lang="th-TH" sz="3200" b="1" dirty="0">
                <a:solidFill>
                  <a:schemeClr val="accent4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ให้สอดคล้องกับบริบทและเจตนารมณ์ของตนเอง และเป็นไปตามมาตรฐานการอุดมศึกษา เกณฑ์มาตรฐานอื่นๆ ที่เกี่ยวข้อง ตลอดจนรองรับการประเมินคุณภาพจากภายนอก</a:t>
            </a:r>
            <a:endParaRPr lang="th-TH" sz="3600" b="1" dirty="0">
              <a:solidFill>
                <a:srgbClr val="92001C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endParaRPr lang="th-TH" sz="1000" b="1" dirty="0">
              <a:solidFill>
                <a:schemeClr val="accent4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002629"/>
            <a:ext cx="990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accent4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ระบบการประกันคุณภาพการศึกษาภายใน พ.ศ. 2557</a:t>
            </a:r>
            <a:endParaRPr lang="en-US" sz="3200" b="1" dirty="0">
              <a:solidFill>
                <a:srgbClr val="92001C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34" y="2795683"/>
            <a:ext cx="484757" cy="3058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34" y="4889319"/>
            <a:ext cx="484757" cy="30582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251291" y="2550695"/>
            <a:ext cx="733926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5769-469F-4A0E-8F0C-1E9CF0AD3F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41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-237760"/>
            <a:ext cx="2204497" cy="22553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6651" y="667313"/>
            <a:ext cx="80867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rgbClr val="B871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ประกันคุณภาพการศึกษาและส่งเสริมสถาบันอุดมศึกษาสู่ความเป็นเลิศ</a:t>
            </a:r>
            <a:endParaRPr lang="en-US" sz="4400" b="1" dirty="0">
              <a:solidFill>
                <a:srgbClr val="B871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2436" y="3252756"/>
            <a:ext cx="883519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4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ต้องเป็นระบบที่สนองต่อเจตนารมณ์แห่ง พ.ร.บ.การศึกษาแห่งชาติ และกฎกระทรวงว่าด้วยระบบ หลักเกณฑ์ และวิธีการประกันคุณภาพการศึกษา พ.ศ.2553</a:t>
            </a:r>
            <a:endParaRPr lang="th-TH" sz="3600" b="1" dirty="0">
              <a:solidFill>
                <a:srgbClr val="92001C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endParaRPr lang="th-TH" sz="1000" b="1" dirty="0">
              <a:solidFill>
                <a:srgbClr val="92001C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3200" b="1" dirty="0">
                <a:solidFill>
                  <a:schemeClr val="accent4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อาจเป็นระบบที่ ค.ป.ภ. พัฒนาขึ้น หรือเป็นระบบคุณภาพอื่นที่เป็นที่ยอมรับในระดับสากล ซึ่งสามารถประกันคุณภาพได้ตั้งแต่ระดับหลักสูตร คณะวิชา และ/หรือ สถาบัน</a:t>
            </a:r>
            <a:endParaRPr lang="th-TH" sz="3600" b="1" dirty="0">
              <a:solidFill>
                <a:srgbClr val="92001C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endParaRPr lang="th-TH" sz="1000" b="1" dirty="0">
              <a:solidFill>
                <a:schemeClr val="accent4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362117"/>
            <a:ext cx="990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accent4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ระบบการประกันคุณภาพการศึกษาภายในที่สถาบันอุดมศึกษาเลือกใช้</a:t>
            </a:r>
            <a:endParaRPr lang="en-US" sz="3200" b="1" dirty="0">
              <a:solidFill>
                <a:srgbClr val="92001C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79" y="3220642"/>
            <a:ext cx="709957" cy="7099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78" y="4792798"/>
            <a:ext cx="709957" cy="7099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5769-469F-4A0E-8F0C-1E9CF0AD3F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04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57" y="553340"/>
            <a:ext cx="9676488" cy="57513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5769-469F-4A0E-8F0C-1E9CF0AD3F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91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42" y="1391065"/>
            <a:ext cx="9610729" cy="408561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5769-469F-4A0E-8F0C-1E9CF0AD3F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66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2894637" y="495330"/>
            <a:ext cx="5173142" cy="1351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295" y="3651252"/>
            <a:ext cx="1368816" cy="555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685" y="4801185"/>
            <a:ext cx="1152526" cy="6412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>
          <a:xfrm>
            <a:off x="-6771" y="95134"/>
            <a:ext cx="3016072" cy="21101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084" y="2407853"/>
            <a:ext cx="1019175" cy="5715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 cstate="screen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552570" y="1173011"/>
            <a:ext cx="1651769" cy="394879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35017" y="2989694"/>
            <a:ext cx="5645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พัฒนาและรวบรวมองค์ความรู้ที่เกี่ยวกับ </a:t>
            </a:r>
            <a:r>
              <a:rPr lang="en-US" sz="2800" b="1" dirty="0" err="1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EdPEx</a:t>
            </a:r>
            <a:r>
              <a:rPr lang="en-US" sz="28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endParaRPr lang="th-TH" sz="2800" b="1" dirty="0">
              <a:solidFill>
                <a:schemeClr val="accent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4701" y="4167515"/>
            <a:ext cx="9499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อบรมให้ความรู้เกณฑ์ วิธีการนำไปใช้ เพื่อขยายผลแก่สถาบันอุดมศึกษา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6081" y="5433485"/>
            <a:ext cx="967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ให้คำแนะนำโดยที่ปรึกษา ให้ความรู้เพื่อเลือกใช้เครื่องมือในการพัฒนาคุณภาพ</a:t>
            </a:r>
            <a:endParaRPr lang="en-US" sz="2800" b="1" dirty="0">
              <a:solidFill>
                <a:schemeClr val="accent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5769-469F-4A0E-8F0C-1E9CF0AD3F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29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294" y="1004887"/>
            <a:ext cx="4947170" cy="4848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2006" y="430939"/>
            <a:ext cx="4857750" cy="604837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5769-469F-4A0E-8F0C-1E9CF0AD3F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32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95" y="-104779"/>
            <a:ext cx="2191872" cy="22598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1058" y="682715"/>
            <a:ext cx="8673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200" b="1" dirty="0">
                <a:solidFill>
                  <a:schemeClr val="bg1">
                    <a:lumMod val="5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ร่าง พระราชบัญญัติการอุดมศึกษา พ.ศ. ....</a:t>
            </a:r>
            <a:endParaRPr lang="en-US" sz="4200" b="1" dirty="0">
              <a:solidFill>
                <a:schemeClr val="bg1">
                  <a:lumMod val="5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Oval 2"/>
          <p:cNvSpPr/>
          <p:nvPr/>
        </p:nvSpPr>
        <p:spPr>
          <a:xfrm>
            <a:off x="120790" y="4021417"/>
            <a:ext cx="2771748" cy="2589844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0598" y="4651572"/>
            <a:ext cx="22921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rgbClr val="FFFFFF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ธรรมาภิบาล</a:t>
            </a:r>
          </a:p>
          <a:p>
            <a:pPr algn="ctr"/>
            <a:r>
              <a:rPr lang="th-TH" sz="2600" b="1" dirty="0">
                <a:solidFill>
                  <a:srgbClr val="FFFFFF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ในการบริหารจัดการสถาบันอุดมศึกษา</a:t>
            </a:r>
            <a:endParaRPr lang="en-US" sz="2600" b="1" dirty="0">
              <a:solidFill>
                <a:srgbClr val="FFFFFF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998841" y="4021417"/>
            <a:ext cx="2771748" cy="258984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938682" y="4542375"/>
            <a:ext cx="2859742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th-TH" sz="2500" b="1" dirty="0">
                <a:solidFill>
                  <a:srgbClr val="FFFFFF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ไม่มีบทลงโทษสำหรับสถาบันอุดมศึกษา</a:t>
            </a:r>
          </a:p>
          <a:p>
            <a:pPr algn="ctr">
              <a:lnSpc>
                <a:spcPts val="2000"/>
              </a:lnSpc>
            </a:pPr>
            <a:r>
              <a:rPr lang="th-TH" sz="2500" b="1" dirty="0">
                <a:solidFill>
                  <a:srgbClr val="FFFFFF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หรือผู้บริหารที่</a:t>
            </a:r>
          </a:p>
          <a:p>
            <a:pPr algn="ctr">
              <a:lnSpc>
                <a:spcPts val="2000"/>
              </a:lnSpc>
            </a:pPr>
            <a:r>
              <a:rPr lang="th-TH" sz="2500" b="1" dirty="0">
                <a:solidFill>
                  <a:srgbClr val="FFFFFF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ไม่ดำเนินการตามกฎหมาย ขาดหลักธรรมาภิบาล หรือไม่มีการคุ้มครองนักศึกษา</a:t>
            </a:r>
            <a:endParaRPr lang="en-US" sz="2500" b="1" dirty="0">
              <a:solidFill>
                <a:srgbClr val="FFFFFF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039471" y="1647615"/>
            <a:ext cx="2771748" cy="258984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79279" y="2496261"/>
            <a:ext cx="2292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>
                    <a:lumMod val="1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คุณภาพของหลักสูตร บัณฑิต และการวิจัย</a:t>
            </a:r>
            <a:endParaRPr lang="en-US" sz="2600" b="1" dirty="0">
              <a:solidFill>
                <a:schemeClr val="bg1">
                  <a:lumMod val="10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113778" y="1638131"/>
            <a:ext cx="2771748" cy="258984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68919" y="2155087"/>
            <a:ext cx="22921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>
                    <a:lumMod val="1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รัฐไม่สามารถ</a:t>
            </a:r>
          </a:p>
          <a:p>
            <a:pPr algn="ctr"/>
            <a:r>
              <a:rPr lang="th-TH" sz="2600" b="1" dirty="0">
                <a:solidFill>
                  <a:schemeClr val="bg1">
                    <a:lumMod val="1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กำหนดทิศทาง</a:t>
            </a:r>
          </a:p>
          <a:p>
            <a:pPr algn="ctr"/>
            <a:r>
              <a:rPr lang="th-TH" sz="2600" b="1" dirty="0">
                <a:solidFill>
                  <a:schemeClr val="bg1">
                    <a:lumMod val="1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การอุดมศึกษาของประเทศ</a:t>
            </a:r>
            <a:endParaRPr lang="en-US" sz="2600" b="1" dirty="0">
              <a:solidFill>
                <a:schemeClr val="bg1">
                  <a:lumMod val="10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9966" y="5076651"/>
            <a:ext cx="17669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ปัญหา</a:t>
            </a:r>
            <a:endParaRPr lang="en-US" sz="4400" b="1" dirty="0"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032144" y="4227975"/>
            <a:ext cx="505648" cy="707096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326718" y="4215653"/>
            <a:ext cx="505648" cy="707096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146629" y="5434447"/>
            <a:ext cx="954741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867409" y="5452828"/>
            <a:ext cx="954741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5769-469F-4A0E-8F0C-1E9CF0AD3F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06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CFCDE2"/>
              </a:clrFrom>
              <a:clrTo>
                <a:srgbClr val="CFCD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2935" y="0"/>
            <a:ext cx="8365035" cy="68358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CFCDE2"/>
              </a:clrFrom>
              <a:clrTo>
                <a:srgbClr val="CFCD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9805" y="127084"/>
            <a:ext cx="2030505" cy="2573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CFCDE2"/>
              </a:clrFrom>
              <a:clrTo>
                <a:srgbClr val="CFCD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9805" y="2254692"/>
            <a:ext cx="2061882" cy="1834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CFCDE2"/>
              </a:clrFrom>
              <a:clrTo>
                <a:srgbClr val="CFCD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2184" y="4204542"/>
            <a:ext cx="1937124" cy="229303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7812749" y="107576"/>
            <a:ext cx="26894" cy="6728248"/>
          </a:xfrm>
          <a:prstGeom prst="line">
            <a:avLst/>
          </a:prstGeom>
          <a:ln>
            <a:solidFill>
              <a:schemeClr val="bg1">
                <a:lumMod val="9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5769-469F-4A0E-8F0C-1E9CF0AD3F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70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95" y="-104779"/>
            <a:ext cx="2191872" cy="22598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1058" y="682715"/>
            <a:ext cx="8673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200" b="1" dirty="0">
                <a:solidFill>
                  <a:schemeClr val="bg1">
                    <a:lumMod val="5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ร่าง พระราชบัญญัติการอุดมศึกษา พ.ศ. ....</a:t>
            </a:r>
            <a:endParaRPr lang="en-US" sz="4200" b="1" dirty="0">
              <a:solidFill>
                <a:schemeClr val="bg1">
                  <a:lumMod val="5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5210" y="1376833"/>
            <a:ext cx="8126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แนวทางหรือวิธีการที่จะแก้ไขปัญหา</a:t>
            </a:r>
            <a:endParaRPr lang="en-US" sz="4400" b="1" dirty="0"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4936" y="1896221"/>
            <a:ext cx="79539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00" b="1" dirty="0">
                <a:solidFill>
                  <a:schemeClr val="bg1">
                    <a:lumMod val="1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คงความเป็นอิสระของสถาบันอุดมศึกษา และสภามหาวิทยาลัย</a:t>
            </a:r>
            <a:endParaRPr lang="en-US" sz="2900" b="1" dirty="0">
              <a:solidFill>
                <a:schemeClr val="bg1">
                  <a:lumMod val="10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327" y="2576371"/>
            <a:ext cx="22658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th-TH" sz="2200" b="1" kern="1400" spc="-110" dirty="0">
                <a:solidFill>
                  <a:schemeClr val="accent4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คณะกรรมการการอุดมศึกษามีอำนาจในการพิจารณาดำเนินการแก้ไขปัญหาของสถาบัน อุดมศึกษา </a:t>
            </a:r>
          </a:p>
          <a:p>
            <a:pPr>
              <a:lnSpc>
                <a:spcPts val="2000"/>
              </a:lnSpc>
            </a:pPr>
            <a:r>
              <a:rPr lang="th-TH" sz="2200" b="1" kern="1400" spc="-110" dirty="0">
                <a:solidFill>
                  <a:schemeClr val="accent4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โดยจะสั่งการให้สถาบันอุดมศึกษาแก้ไขหรือจะดำเนินการแทนสภาสถาบันอุดมศึกษา หรือดำเนินการให้ถูกต้องเป็นไปตามที่กฎหมายของสถาบัน อุดมศึกษากำหนด</a:t>
            </a:r>
            <a:endParaRPr lang="en-US" sz="2200" b="1" kern="1400" spc="-110" dirty="0">
              <a:solidFill>
                <a:schemeClr val="accent4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4419" y="2576362"/>
            <a:ext cx="2917433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th-TH" sz="2200" b="1" kern="1400" spc="-120" dirty="0">
                <a:solidFill>
                  <a:schemeClr val="accent4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คณะกรรมการการอุดมศึกษามีอำนาจกำหนดแนวทางการแก้ไขปัญหา และการพิจารณาให้สถาบันอุดมศึกษาหยุดดำเนินการหรือแก้ไขการดำเนินการเมื่อจัดการศึกษาไม่มีคุณภาพ ไม่เป็นไปตามมาตรฐานการอุดมศึกษา ก่อให้เกิดความเสียหายต่อนักศึกษาหรือต่อส่วนรวม และกำหนดให้มีการกำกับดูแล ติดตาม ตรวจสอบและประเมินผลการจัดการศึกษาของสถาบันอุดมศึกษาให้เป็นไปตามมาตรฐานการอุดมศึกษา โดยคณะบุคคลในรูปแบบของ </a:t>
            </a:r>
            <a:r>
              <a:rPr lang="en-US" sz="2200" b="1" kern="1400" spc="-120" dirty="0">
                <a:solidFill>
                  <a:schemeClr val="accent4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Commissioner </a:t>
            </a:r>
            <a:r>
              <a:rPr lang="th-TH" sz="2200" b="1" kern="1400" spc="-120" dirty="0">
                <a:solidFill>
                  <a:schemeClr val="accent4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หรือคณะกรรมการผู้ทรงคุณวุฒิประจำ</a:t>
            </a:r>
            <a:endParaRPr lang="en-US" sz="2200" b="1" kern="1400" spc="-120" dirty="0">
              <a:solidFill>
                <a:schemeClr val="accent4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1852" y="2576346"/>
            <a:ext cx="2554941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th-TH" sz="2200" b="1" kern="1400" spc="-110" dirty="0">
                <a:solidFill>
                  <a:schemeClr val="accent4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กำหนดให้มี </a:t>
            </a:r>
            <a:r>
              <a:rPr lang="en-US" sz="2200" b="1" kern="1400" spc="-110" dirty="0">
                <a:solidFill>
                  <a:schemeClr val="accent4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“</a:t>
            </a:r>
            <a:r>
              <a:rPr lang="th-TH" sz="2200" b="1" kern="1400" spc="-110" dirty="0">
                <a:solidFill>
                  <a:schemeClr val="accent4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กองทุนเพื่อพัฒนาการอุดมศึกษา</a:t>
            </a:r>
            <a:r>
              <a:rPr lang="en-US" sz="2200" b="1" kern="1400" spc="-110" dirty="0">
                <a:solidFill>
                  <a:schemeClr val="accent4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”</a:t>
            </a:r>
            <a:r>
              <a:rPr lang="th-TH" sz="2200" b="1" kern="1400" spc="-110" dirty="0">
                <a:solidFill>
                  <a:schemeClr val="accent4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เพื่อใช้เป็นทุนหมุนเวียนสำหรับสนับสนุนการพัฒนาคุณภาพและมาตรฐานการจัดการศึกษา จูงใจให้จัดการศึกษาไปในทิศทาง หรือนโยบายของรัฐกำหนด เช่น สนับสนุนผลิตบัณฑิตตามนโยบายของรัฐ สนับสนุนการวิจัยพัฒนาอาจารย์ในสาขาที่ขาดแคลน เพื่อสนับสนุนให้มหาวิทยาลัยจัดการศึกษาสอดคล้องกับยุทธศาสตร์ชาติได้</a:t>
            </a:r>
            <a:endParaRPr lang="en-US" sz="2200" b="1" kern="1400" spc="-110" dirty="0">
              <a:solidFill>
                <a:schemeClr val="accent4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66797" y="2576346"/>
            <a:ext cx="20663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th-TH" sz="2200" b="1" kern="1400" spc="-110" dirty="0">
                <a:solidFill>
                  <a:schemeClr val="accent4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กำหนดมาตรการและบทกำหนดโทษสำหรับสถาบันอุดมศึกษาที่ไม่ดำเนินการตามกฎหมาย ขาดหลักธรรมาภิบาล หรือไม่มีการคุ้มครองนักศึกษาที่ได้รับผลกระทบจากการดำเนินการของสถาบันอุดมศึกษา</a:t>
            </a:r>
            <a:endParaRPr lang="en-US" sz="2200" b="1" kern="1400" spc="-110" dirty="0">
              <a:solidFill>
                <a:schemeClr val="accent4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312895" y="2576376"/>
            <a:ext cx="0" cy="4216539"/>
          </a:xfrm>
          <a:prstGeom prst="line">
            <a:avLst/>
          </a:prstGeom>
          <a:ln w="6350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95044" y="2594306"/>
            <a:ext cx="0" cy="4216539"/>
          </a:xfrm>
          <a:prstGeom prst="line">
            <a:avLst/>
          </a:prstGeom>
          <a:ln w="6350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49990" y="2580859"/>
            <a:ext cx="0" cy="4216539"/>
          </a:xfrm>
          <a:prstGeom prst="line">
            <a:avLst/>
          </a:prstGeom>
          <a:ln w="6350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5769-469F-4A0E-8F0C-1E9CF0AD3F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07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95" y="-104779"/>
            <a:ext cx="2191872" cy="22598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87606" y="343400"/>
            <a:ext cx="8673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200" b="1" dirty="0">
                <a:solidFill>
                  <a:schemeClr val="bg1">
                    <a:lumMod val="5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ร่าง พระราชบัญญัติการอุดมศึกษา พ.ศ. ....</a:t>
            </a:r>
            <a:endParaRPr lang="en-US" sz="4200" b="1" dirty="0">
              <a:solidFill>
                <a:schemeClr val="bg1">
                  <a:lumMod val="5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981" y="1920161"/>
            <a:ext cx="8633011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ts val="2500"/>
              </a:lnSpc>
            </a:pPr>
            <a:r>
              <a:rPr lang="th-TH" sz="2600" b="1" kern="1400" spc="-120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7 สิงหาคม 2557    </a:t>
            </a:r>
            <a:r>
              <a:rPr lang="th-TH" sz="2600" b="1" kern="1400" spc="-120" dirty="0">
                <a:solidFill>
                  <a:schemeClr val="accent4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คณะกรรมการการอุดมศึกษาในการประชุมครั้งที่ 8/2557 เห็นชอบร่างพระราชบัญญัติการอุดมศึกษา พ.ศ. ... และมอบหมายให้สำนักงานคณะกรรมการการอุดมศึกษานำร่างฯ ไปรับฟังความคิดเห็นจากสถาบันอุดมศึกษาและหน่วยงานที่เกี่ยวข้อง รวมถึงเผยแพร่ร่างพระราชบัญญัติทางเว็บไซต์ แล้วรวบรวมความคิดเห็นและข้อเสนอแนะเสนอต่อคณะกรรมการการอุดมศึกษา พิจารณาก่อนนำเสนอสภานิติบัญญัติแห่งชาติ (สนช.)</a:t>
            </a:r>
            <a:endParaRPr lang="en-US" sz="2600" b="1" kern="1400" spc="-120" dirty="0">
              <a:solidFill>
                <a:schemeClr val="accent4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947" y="3831285"/>
            <a:ext cx="9278471" cy="329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ts val="2500"/>
              </a:lnSpc>
            </a:pPr>
            <a:r>
              <a:rPr lang="th-TH" sz="2600" b="1" kern="1400" spc="-120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12 พฤศจิกายน 2557   </a:t>
            </a:r>
            <a:r>
              <a:rPr lang="th-TH" sz="2600" b="1" kern="1400" spc="-120" dirty="0">
                <a:solidFill>
                  <a:schemeClr val="accent4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คณะกรรมการการอุดมศึกษาในการประชุมครั้งที่ 11/2557 เห็นด้วยในหลักการแยกกระทรวงอุดมศึกษาออกจากกระทรวงศึกษาธิการ  และ</a:t>
            </a:r>
            <a:r>
              <a:rPr lang="th-TH" sz="2600" b="1" kern="1400" spc="-120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ควรเร่งดำเนินการเรื่องการตั้งกระทรวงอุดมศึกษาโดยเร็ว โดยผนวกประเด็นสาระสำคัญของ ร่างพระราชบัญญัติการอุดมศึกษา พ.ศ. .... ไว้ภายใต้อำนาจหน้าที่ของกระทรวงอุดมศึกษาด้วย </a:t>
            </a:r>
            <a:r>
              <a:rPr lang="th-TH" sz="2600" b="1" kern="1400" spc="-120" dirty="0">
                <a:solidFill>
                  <a:schemeClr val="accent4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พร้อมทั้งให้ส่งร่างพระราชบัญญัติการอุดมศึกษา พ.ศ. .... ให้สภาวิชาชีพ เพื่อรับฟังความคิดเห็น และทำความเข้าใจกับสถาบันอุดมศึกษาในประเด็นที่ยังมีความไม่เห็นด้วยกับร่างพระราชบัญญัติการอุดมศึกษา พ.ศ. ....  เพื่อนำความคิดเห็นมาปรับปรุงแก้ไขร่างพระราชบัญญัติการอุดมศึกษา พ.ศ. .... ต่อไป ตลอดจนให้ทบทวนเนื้อหาในร่างพระราชบัญญัติการอุดมศึกษา พ.ศ. ....หมวด 5 กองทุน  ให้สอดคล้องกับนโยบายของรัฐบาลและระเบียบสำนักนายกรัฐมนตรีว่าด้วยเงินทุนหมุนเวียนใหม่ที่ประกาศใช้แล้ว</a:t>
            </a:r>
            <a:endParaRPr lang="en-US" sz="2600" b="1" kern="1400" spc="-120" dirty="0">
              <a:solidFill>
                <a:schemeClr val="accent4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algn="thaiDist">
              <a:lnSpc>
                <a:spcPts val="2500"/>
              </a:lnSpc>
            </a:pPr>
            <a:endParaRPr lang="en-US" sz="2600" b="1" kern="1400" spc="-120" dirty="0">
              <a:solidFill>
                <a:schemeClr val="accent4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680" y="920822"/>
            <a:ext cx="8126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ความคืบหน้าล่าสุด</a:t>
            </a:r>
            <a:endParaRPr lang="en-US" sz="4400" b="1" dirty="0"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476" y="920792"/>
            <a:ext cx="2590241" cy="80516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5769-469F-4A0E-8F0C-1E9CF0AD3FB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3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6899" y="-250342"/>
            <a:ext cx="2557183" cy="2785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8529" y="2396732"/>
            <a:ext cx="93427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ให้มีการติดตามและประเมินผล เพื่อให้เห็นภาพรวมของการอุดมศึกษาว่ามีการขับเคลื่อนอยางไร สถานะของระบบอุดมศึกษาในปจจุบัน และแนวโนมในอนาคตจะเป็นอย่างไร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2863" y="356469"/>
            <a:ext cx="5843868" cy="126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500"/>
              </a:lnSpc>
            </a:pPr>
            <a:r>
              <a:rPr lang="th-TH" sz="4400" b="1" dirty="0">
                <a:solidFill>
                  <a:srgbClr val="E2AC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ติดตาม ตรวจสอบ </a:t>
            </a:r>
          </a:p>
          <a:p>
            <a:pPr algn="r">
              <a:lnSpc>
                <a:spcPts val="4500"/>
              </a:lnSpc>
            </a:pPr>
            <a:r>
              <a:rPr lang="th-TH" sz="4400" b="1" dirty="0">
                <a:solidFill>
                  <a:srgbClr val="E2AC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คุณภาพการจัดการศึกษา</a:t>
            </a:r>
            <a:endParaRPr lang="en-US" sz="4400" b="1" dirty="0">
              <a:solidFill>
                <a:srgbClr val="E2AC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2722" y="1562469"/>
            <a:ext cx="2491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200" b="1" dirty="0">
                <a:solidFill>
                  <a:srgbClr val="E2AC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นโยบาย</a:t>
            </a:r>
            <a:endParaRPr lang="en-US" sz="4200" b="1" dirty="0">
              <a:solidFill>
                <a:srgbClr val="E2AC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818" y="3472434"/>
            <a:ext cx="93084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ให้มีการปรับวิธีการติดตามและประเมินผลการปฏิบัติงานของสถาบันอุดมศึกษา </a:t>
            </a:r>
          </a:p>
          <a:p>
            <a:r>
              <a:rPr lang="th-TH" sz="25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	เน้นคุณภาพของผู้ประเมิน </a:t>
            </a:r>
          </a:p>
          <a:p>
            <a:r>
              <a:rPr lang="th-TH" sz="25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	ลดความซ้ำซ้อนระหว่าง สมศ.  และ สกอ. </a:t>
            </a:r>
          </a:p>
          <a:p>
            <a:r>
              <a:rPr lang="th-TH" sz="25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	เน้นการประเมินเชิงคุณภาพมากกว่าการประเมินเชิงปริมาณและการตรวจสอบเอกสาร  </a:t>
            </a:r>
            <a:endParaRPr lang="en-US" sz="2500" b="1" dirty="0">
              <a:solidFill>
                <a:schemeClr val="accent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807" y="5331227"/>
            <a:ext cx="905698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ให้มีการกำกับ ติดตามการจัดการศึกษาในระดับบัณฑิตศึกษา ส่งเสริมให้การจัดการศึกษาในระดับบัณฑิตศึกษามีมาตรฐานและคุณภาพการศึกษา รวมทั้งการสร้างนวัตกรรมการเรียนรู้ และการปรับเปลี่ยนค่านิยมเรื่องปริญญา</a:t>
            </a:r>
            <a:endParaRPr lang="en-US" sz="2500" b="1" dirty="0">
              <a:solidFill>
                <a:schemeClr val="accent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29" b="96286" l="22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6076" y="192807"/>
            <a:ext cx="2703474" cy="18924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29" b="96286" l="22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030" y="2472157"/>
            <a:ext cx="903477" cy="6324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29" b="96286" l="22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030" y="3410700"/>
            <a:ext cx="903477" cy="6324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29" b="96286" l="22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030" y="5298927"/>
            <a:ext cx="903477" cy="6324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249" y="3873642"/>
            <a:ext cx="383629" cy="3836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249" y="4233091"/>
            <a:ext cx="383629" cy="3836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248" y="4584080"/>
            <a:ext cx="383629" cy="383629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5769-469F-4A0E-8F0C-1E9CF0AD3FB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73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6899" y="-250342"/>
            <a:ext cx="2557183" cy="2785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2863" y="356469"/>
            <a:ext cx="5843868" cy="126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500"/>
              </a:lnSpc>
            </a:pPr>
            <a:r>
              <a:rPr lang="th-TH" sz="4400" b="1" dirty="0">
                <a:solidFill>
                  <a:srgbClr val="E2AC00"/>
                </a:solidFill>
                <a:effectLst>
                  <a:glow rad="101600">
                    <a:srgbClr val="FFFFFF"/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ติดตาม ตรวจสอบ </a:t>
            </a:r>
          </a:p>
          <a:p>
            <a:pPr algn="r">
              <a:lnSpc>
                <a:spcPts val="4500"/>
              </a:lnSpc>
            </a:pPr>
            <a:r>
              <a:rPr lang="th-TH" sz="4400" b="1" dirty="0">
                <a:solidFill>
                  <a:srgbClr val="E2AC00"/>
                </a:solidFill>
                <a:effectLst>
                  <a:glow rad="101600">
                    <a:srgbClr val="FFFFFF"/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คุณภาพการจัดการศึกษา</a:t>
            </a:r>
            <a:endParaRPr lang="en-US" sz="4400" b="1" dirty="0">
              <a:solidFill>
                <a:srgbClr val="E2AC00"/>
              </a:solidFill>
              <a:effectLst>
                <a:glow rad="101600">
                  <a:srgbClr val="FFFFFF"/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436" y="2005442"/>
            <a:ext cx="90591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32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มุ่งเน้น 3 ประเด็นหลัก คือ 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th-TH" sz="32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การติดตาม ตรวจสอบคุณภาพการจัดการศึกษานอกสถานที่ตั้งของ</a:t>
            </a:r>
          </a:p>
          <a:p>
            <a:r>
              <a:rPr lang="th-TH" sz="32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  สถาบันอุดมศึกษา </a:t>
            </a:r>
          </a:p>
          <a:p>
            <a:pPr>
              <a:lnSpc>
                <a:spcPct val="150000"/>
              </a:lnSpc>
            </a:pPr>
            <a:r>
              <a:rPr lang="th-TH" sz="32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(2) การติดตาม ตรวจสอบ และประเมินผลการจัดการศึกษาระดับ </a:t>
            </a:r>
          </a:p>
          <a:p>
            <a:r>
              <a:rPr lang="th-TH" sz="32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  ปริญญาเอก</a:t>
            </a:r>
          </a:p>
          <a:p>
            <a:pPr>
              <a:lnSpc>
                <a:spcPct val="150000"/>
              </a:lnSpc>
            </a:pPr>
            <a:r>
              <a:rPr lang="th-TH" sz="32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(3) การติดตาม ตรวจสอบคุณภาพและมาตรฐานการจัดการศึกษาของ  </a:t>
            </a:r>
          </a:p>
          <a:p>
            <a:r>
              <a:rPr lang="th-TH" sz="32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  สถาบันอุดมศึกษาเอกชนที่เปลี่ยนประเภทแล้ว </a:t>
            </a:r>
            <a:endParaRPr lang="en-US" sz="3200" b="1" dirty="0">
              <a:solidFill>
                <a:schemeClr val="accent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5769-469F-4A0E-8F0C-1E9CF0AD3FB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98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856" y="2358845"/>
            <a:ext cx="7593723" cy="4412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6899" y="-250342"/>
            <a:ext cx="2557183" cy="27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2863" y="230739"/>
            <a:ext cx="5843868" cy="126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500"/>
              </a:lnSpc>
            </a:pPr>
            <a:r>
              <a:rPr lang="th-TH" sz="4400" b="1" dirty="0">
                <a:solidFill>
                  <a:srgbClr val="E2AC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ติดตาม ตรวจสอบ </a:t>
            </a:r>
          </a:p>
          <a:p>
            <a:pPr algn="r">
              <a:lnSpc>
                <a:spcPts val="4500"/>
              </a:lnSpc>
            </a:pPr>
            <a:r>
              <a:rPr lang="th-TH" sz="4400" b="1" dirty="0">
                <a:solidFill>
                  <a:srgbClr val="E2AC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คุณภาพการจัดการศึกษา</a:t>
            </a:r>
            <a:endParaRPr lang="en-US" sz="4400" b="1" dirty="0">
              <a:solidFill>
                <a:srgbClr val="E2AC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085" y="1397403"/>
            <a:ext cx="75304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การติดตาม ตรวจสอบคุณภาพ</a:t>
            </a:r>
          </a:p>
          <a:p>
            <a:r>
              <a:rPr lang="th-TH" sz="28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การจัดการศึกษานอกสถานที่ตั้งของสถาบันอุดมศึกษา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5769-469F-4A0E-8F0C-1E9CF0AD3FB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25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6899" y="-250342"/>
            <a:ext cx="2557183" cy="27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2863" y="230739"/>
            <a:ext cx="5843868" cy="126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500"/>
              </a:lnSpc>
            </a:pPr>
            <a:r>
              <a:rPr lang="th-TH" sz="4400" b="1" dirty="0">
                <a:solidFill>
                  <a:srgbClr val="E2AC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ติดตาม ตรวจสอบ </a:t>
            </a:r>
          </a:p>
          <a:p>
            <a:pPr algn="r">
              <a:lnSpc>
                <a:spcPts val="4500"/>
              </a:lnSpc>
            </a:pPr>
            <a:r>
              <a:rPr lang="th-TH" sz="4400" b="1" dirty="0">
                <a:solidFill>
                  <a:srgbClr val="E2AC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คุณภาพการจัดการศึกษา</a:t>
            </a:r>
            <a:endParaRPr lang="en-US" sz="4400" b="1" dirty="0">
              <a:solidFill>
                <a:srgbClr val="E2AC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085" y="1397403"/>
            <a:ext cx="75304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การติดตาม ตรวจสอบคุณภาพ</a:t>
            </a:r>
          </a:p>
          <a:p>
            <a:r>
              <a:rPr lang="th-TH" sz="28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การจัดการศึกษานอกสถานที่ตั้งของสถาบันอุดมศึกษา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932" y="2248794"/>
            <a:ext cx="7311415" cy="446422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5769-469F-4A0E-8F0C-1E9CF0AD3FB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44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6899" y="-250342"/>
            <a:ext cx="2557183" cy="27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4507" y="146834"/>
            <a:ext cx="5843868" cy="115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th-TH" sz="4400" b="1" dirty="0">
                <a:solidFill>
                  <a:srgbClr val="E2AC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ติดตาม ตรวจสอบ </a:t>
            </a:r>
          </a:p>
          <a:p>
            <a:pPr algn="r">
              <a:lnSpc>
                <a:spcPts val="4000"/>
              </a:lnSpc>
            </a:pPr>
            <a:r>
              <a:rPr lang="th-TH" sz="4400" b="1" dirty="0">
                <a:solidFill>
                  <a:srgbClr val="E2AC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คุณภาพการจัดการศึกษา</a:t>
            </a:r>
            <a:endParaRPr lang="en-US" sz="4400" b="1" dirty="0">
              <a:solidFill>
                <a:srgbClr val="E2AC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374" y="1070259"/>
            <a:ext cx="44713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th-TH" sz="28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การติดตาม ตรวจสอบ และประเมินผล</a:t>
            </a:r>
          </a:p>
          <a:p>
            <a:pPr>
              <a:lnSpc>
                <a:spcPts val="3000"/>
              </a:lnSpc>
            </a:pPr>
            <a:r>
              <a:rPr lang="th-TH" sz="28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การจัดการศึกษาระดับปริญญาเอก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0724" y="1865339"/>
            <a:ext cx="6709925" cy="478367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5769-469F-4A0E-8F0C-1E9CF0AD3FB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02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6899" y="-250342"/>
            <a:ext cx="2557183" cy="27858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4507" y="146834"/>
            <a:ext cx="5843868" cy="115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th-TH" sz="4400" b="1" dirty="0">
                <a:solidFill>
                  <a:srgbClr val="E2AC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ติดตาม ตรวจสอบ </a:t>
            </a:r>
          </a:p>
          <a:p>
            <a:pPr algn="r">
              <a:lnSpc>
                <a:spcPts val="4000"/>
              </a:lnSpc>
            </a:pPr>
            <a:r>
              <a:rPr lang="th-TH" sz="4400" b="1" dirty="0">
                <a:solidFill>
                  <a:srgbClr val="E2AC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คุณภาพการจัดการศึกษา</a:t>
            </a:r>
            <a:endParaRPr lang="en-US" sz="4400" b="1" dirty="0">
              <a:solidFill>
                <a:srgbClr val="E2AC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374" y="1183262"/>
            <a:ext cx="44713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th-TH" sz="28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การติดตาม ตรวจสอบ และประเมินผล</a:t>
            </a:r>
          </a:p>
          <a:p>
            <a:pPr>
              <a:lnSpc>
                <a:spcPts val="3000"/>
              </a:lnSpc>
            </a:pPr>
            <a:r>
              <a:rPr lang="th-TH" sz="28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การจัดการศึกษาระดับปริญญาเอก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10" y="2229566"/>
            <a:ext cx="9724065" cy="396633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5769-469F-4A0E-8F0C-1E9CF0AD3FB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05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7655" y="-261381"/>
            <a:ext cx="2557183" cy="27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2863" y="230739"/>
            <a:ext cx="5843868" cy="126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500"/>
              </a:lnSpc>
            </a:pPr>
            <a:r>
              <a:rPr lang="th-TH" sz="4400" b="1" dirty="0">
                <a:solidFill>
                  <a:srgbClr val="E2AC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ติดตาม ตรวจสอบ </a:t>
            </a:r>
          </a:p>
          <a:p>
            <a:pPr algn="r">
              <a:lnSpc>
                <a:spcPts val="4500"/>
              </a:lnSpc>
            </a:pPr>
            <a:r>
              <a:rPr lang="th-TH" sz="4400" b="1" dirty="0">
                <a:solidFill>
                  <a:srgbClr val="E2AC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คุณภาพการจัดการศึกษา</a:t>
            </a:r>
            <a:endParaRPr lang="en-US" sz="4400" b="1" dirty="0">
              <a:solidFill>
                <a:srgbClr val="E2AC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510" y="1570414"/>
            <a:ext cx="7689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การติดตาม ตรวจสอบคุณภาพและมาตรฐาน</a:t>
            </a:r>
          </a:p>
          <a:p>
            <a:r>
              <a:rPr lang="th-TH" sz="28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การจัดการศึกษาของสถาบันอุดมศึกษาเอกชนที่เปลี่ยนประเภทแล้ว </a:t>
            </a:r>
            <a:endParaRPr lang="en-US" sz="2800" b="1" dirty="0">
              <a:solidFill>
                <a:srgbClr val="C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7" y="4388019"/>
            <a:ext cx="1419225" cy="2291871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2457450" y="6438900"/>
            <a:ext cx="47876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61366" y="4651979"/>
            <a:ext cx="0" cy="179644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79562" y="4658418"/>
            <a:ext cx="18432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73127" y="5757415"/>
            <a:ext cx="18432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114" y="2626341"/>
            <a:ext cx="5767314" cy="406421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5769-469F-4A0E-8F0C-1E9CF0AD3FB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580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6899" y="-250342"/>
            <a:ext cx="2557183" cy="27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2863" y="230739"/>
            <a:ext cx="5843868" cy="126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500"/>
              </a:lnSpc>
            </a:pPr>
            <a:r>
              <a:rPr lang="th-TH" sz="4400" b="1" dirty="0">
                <a:solidFill>
                  <a:srgbClr val="E2AC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ติดตาม ตรวจสอบ </a:t>
            </a:r>
          </a:p>
          <a:p>
            <a:pPr algn="r">
              <a:lnSpc>
                <a:spcPts val="4500"/>
              </a:lnSpc>
            </a:pPr>
            <a:r>
              <a:rPr lang="th-TH" sz="4400" b="1" dirty="0">
                <a:solidFill>
                  <a:srgbClr val="E2AC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คุณภาพการจัดการศึกษา</a:t>
            </a:r>
            <a:endParaRPr lang="en-US" sz="4400" b="1" dirty="0">
              <a:solidFill>
                <a:srgbClr val="E2AC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510" y="1570414"/>
            <a:ext cx="7689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การติดตาม ตรวจสอบคุณภาพและมาตรฐาน</a:t>
            </a:r>
          </a:p>
          <a:p>
            <a:r>
              <a:rPr lang="th-TH" sz="28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การจัดการศึกษาของสถาบันอุดมศึกษาเอกชนที่เปลี่ยนประเภทแล้ว </a:t>
            </a:r>
            <a:endParaRPr lang="en-US" sz="2800" b="1" dirty="0">
              <a:solidFill>
                <a:srgbClr val="C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352" y="2390930"/>
            <a:ext cx="8445358" cy="43773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5769-469F-4A0E-8F0C-1E9CF0AD3FB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0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4981" y="-188258"/>
            <a:ext cx="4133981" cy="27863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40704" y="307669"/>
            <a:ext cx="45849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>
                <a:solidFill>
                  <a:srgbClr val="00808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ลงทุนพัฒนาประเทศ</a:t>
            </a:r>
          </a:p>
          <a:p>
            <a:r>
              <a:rPr lang="th-TH" sz="4400" b="1" dirty="0">
                <a:solidFill>
                  <a:srgbClr val="00808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ผ่านสถาบันอุดมศึกษา</a:t>
            </a:r>
            <a:endParaRPr lang="en-US" sz="4400" b="1" dirty="0">
              <a:solidFill>
                <a:srgbClr val="00808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6144" y="4248000"/>
            <a:ext cx="4370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C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สถาบันอุดมศึกษาต้องปรับตัว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4" y="2345527"/>
            <a:ext cx="2482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tx2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การผลิตบัณฑิต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91750" y="2285306"/>
            <a:ext cx="6252883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5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ต้องให้สอดคล้องกับความต้องการของ</a:t>
            </a:r>
          </a:p>
          <a:p>
            <a:r>
              <a:rPr lang="th-TH" sz="35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การพัฒนาประเทศ </a:t>
            </a:r>
          </a:p>
          <a:p>
            <a:pPr>
              <a:lnSpc>
                <a:spcPct val="150000"/>
              </a:lnSpc>
            </a:pPr>
            <a:r>
              <a:rPr lang="th-TH" sz="35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การขาดแคลนกำลังคน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8881" y="2188375"/>
            <a:ext cx="570119" cy="5701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8881" y="3426178"/>
            <a:ext cx="570119" cy="5701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6155" y="4778469"/>
            <a:ext cx="9601201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th-TH" sz="35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ทั้งเรื่องการวิจัย การบริการวิชาการ และการผลิตบัณฑิต</a:t>
            </a:r>
            <a:endParaRPr lang="en-US" sz="3500" b="1" dirty="0">
              <a:solidFill>
                <a:schemeClr val="accent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>
              <a:lnSpc>
                <a:spcPts val="4500"/>
              </a:lnSpc>
            </a:pPr>
            <a:r>
              <a:rPr lang="th-TH" sz="35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      ต่อไปจะ</a:t>
            </a:r>
            <a:r>
              <a:rPr lang="th-TH" sz="35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ผูกกับระบบงบประมาณ </a:t>
            </a:r>
          </a:p>
          <a:p>
            <a:pPr>
              <a:lnSpc>
                <a:spcPts val="4500"/>
              </a:lnSpc>
            </a:pPr>
            <a:r>
              <a:rPr lang="th-TH" sz="35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ซึ่งจะผลักดันให้สถาบันอุดมศึกษาปรับตัวได้ชัดเจนและเร็วขึ้น</a:t>
            </a:r>
            <a:endParaRPr lang="en-US" sz="3500" b="1" dirty="0">
              <a:solidFill>
                <a:schemeClr val="accent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079" y="5363274"/>
            <a:ext cx="698697" cy="6986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56" r="38160"/>
          <a:stretch/>
        </p:blipFill>
        <p:spPr>
          <a:xfrm>
            <a:off x="80681" y="3212557"/>
            <a:ext cx="914401" cy="173407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5769-469F-4A0E-8F0C-1E9CF0AD3F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81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58" y="-353621"/>
            <a:ext cx="1997809" cy="20283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8036" y="146072"/>
            <a:ext cx="6447916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500"/>
              </a:lnSpc>
            </a:pPr>
            <a:r>
              <a:rPr lang="th-TH" sz="4400" b="1" dirty="0">
                <a:solidFill>
                  <a:srgbClr val="FF66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ส่งเสริมเครือข่ายมหาวิทยาลัย</a:t>
            </a:r>
            <a:endParaRPr lang="en-US" sz="4400" b="1" dirty="0">
              <a:solidFill>
                <a:srgbClr val="FF66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9890" y="1417217"/>
            <a:ext cx="3937748" cy="5019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54" y="1385848"/>
            <a:ext cx="4659652" cy="48524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92794" y="791111"/>
            <a:ext cx="7252783" cy="694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th-TH" sz="3600" b="1" dirty="0">
                <a:solidFill>
                  <a:schemeClr val="bg1">
                    <a:lumMod val="5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เครือข่ายเพื่อพัฒนาการอุดมศึกษา</a:t>
            </a:r>
            <a:endParaRPr lang="en-US" sz="3600" b="1" dirty="0">
              <a:solidFill>
                <a:schemeClr val="bg1">
                  <a:lumMod val="5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2496" y="6180847"/>
            <a:ext cx="3972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latin typeface="TH Baijam" panose="02000506000000020004" pitchFamily="2" charset="-34"/>
                <a:cs typeface="TH Baijam" panose="02000506000000020004" pitchFamily="2" charset="-34"/>
              </a:rPr>
              <a:t>เครือข่ายโครงการพัฒนาคุณภาพการศึกษาและ</a:t>
            </a:r>
          </a:p>
          <a:p>
            <a:r>
              <a:rPr lang="th-TH" sz="2000" dirty="0">
                <a:latin typeface="TH Baijam" panose="02000506000000020004" pitchFamily="2" charset="-34"/>
                <a:cs typeface="TH Baijam" panose="02000506000000020004" pitchFamily="2" charset="-34"/>
              </a:rPr>
              <a:t>การพัฒนาท้องถิ่น โดยมีสถาบันอุดมศึกษาเป็นพี่เลี้ยง </a:t>
            </a:r>
            <a:endParaRPr lang="en-US" sz="20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043" y="5673148"/>
            <a:ext cx="3385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600" dirty="0">
                <a:latin typeface="TH Baijam" panose="02000506000000020004" pitchFamily="2" charset="-34"/>
                <a:cs typeface="TH Baijam" panose="02000506000000020004" pitchFamily="2" charset="-34"/>
              </a:rPr>
              <a:t>.</a:t>
            </a:r>
            <a:endParaRPr lang="en-US" sz="66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5769-469F-4A0E-8F0C-1E9CF0AD3FB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541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885" y="1495720"/>
            <a:ext cx="2097742" cy="2129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739" y="3440569"/>
            <a:ext cx="2753474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th-TH" sz="4400" b="1" dirty="0">
                <a:solidFill>
                  <a:srgbClr val="FF66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ส่งเสริม</a:t>
            </a:r>
            <a:endParaRPr lang="en-US" sz="4400" b="1" dirty="0">
              <a:solidFill>
                <a:srgbClr val="FF66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algn="ctr">
              <a:lnSpc>
                <a:spcPts val="4500"/>
              </a:lnSpc>
            </a:pPr>
            <a:r>
              <a:rPr lang="th-TH" sz="4400" b="1" dirty="0">
                <a:solidFill>
                  <a:srgbClr val="FF66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เครือข่าย</a:t>
            </a:r>
            <a:endParaRPr lang="en-US" sz="4400" b="1" dirty="0">
              <a:solidFill>
                <a:srgbClr val="FF66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algn="ctr">
              <a:lnSpc>
                <a:spcPts val="4500"/>
              </a:lnSpc>
            </a:pPr>
            <a:r>
              <a:rPr lang="th-TH" sz="4400" b="1" dirty="0">
                <a:solidFill>
                  <a:srgbClr val="FF66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มหาวิทยาลัย</a:t>
            </a:r>
            <a:endParaRPr lang="en-US" sz="4400" b="1" dirty="0">
              <a:solidFill>
                <a:srgbClr val="FF66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3085" y="134777"/>
            <a:ext cx="5342563" cy="4048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944" y="556629"/>
            <a:ext cx="5813010" cy="613771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5769-469F-4A0E-8F0C-1E9CF0AD3FB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951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46" y="-14579"/>
            <a:ext cx="2097742" cy="2129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8036" y="485115"/>
            <a:ext cx="6447916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500"/>
              </a:lnSpc>
            </a:pPr>
            <a:r>
              <a:rPr lang="th-TH" sz="4400" b="1" dirty="0">
                <a:solidFill>
                  <a:srgbClr val="FF66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ส่งเสริมเครือข่ายมหาวิทยาลัย</a:t>
            </a:r>
            <a:endParaRPr lang="en-US" sz="4400" b="1" dirty="0">
              <a:solidFill>
                <a:srgbClr val="FF66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3983" y="1302739"/>
            <a:ext cx="5468393" cy="54320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8178" y="1894531"/>
            <a:ext cx="280147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500"/>
              </a:lnSpc>
            </a:pPr>
            <a:r>
              <a:rPr lang="th-TH" sz="4400" b="1" dirty="0">
                <a:solidFill>
                  <a:srgbClr val="FF66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กกอ. สัญจร</a:t>
            </a:r>
            <a:endParaRPr lang="en-US" sz="4400" b="1" dirty="0">
              <a:solidFill>
                <a:srgbClr val="FF66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969" y="2461001"/>
            <a:ext cx="3538134" cy="6732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1112" y="3250877"/>
            <a:ext cx="406257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th-TH" sz="28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พบปะกับผู้บริหารสถาบันอุดมศึกษาในพื้นที่ เพื่อขับเคลื่อนนโยบายของคณะกรรมการการอุดมศึกษา </a:t>
            </a:r>
          </a:p>
          <a:p>
            <a:pPr>
              <a:lnSpc>
                <a:spcPts val="3000"/>
              </a:lnSpc>
            </a:pPr>
            <a:r>
              <a:rPr lang="th-TH" sz="28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สู่การปฏิบัติอย่างเป็นรูปธรรม</a:t>
            </a:r>
          </a:p>
          <a:p>
            <a:pPr>
              <a:lnSpc>
                <a:spcPts val="3000"/>
              </a:lnSpc>
            </a:pPr>
            <a:r>
              <a:rPr lang="th-TH" sz="28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โดยรับฟังปัญหา/ข้อเท็จจริง และร่วมแลกเปลี่ยนความคิดเห็น และแนวปฏิบัติที่ดี </a:t>
            </a:r>
            <a:r>
              <a:rPr lang="th-TH" sz="2800" b="1" dirty="0">
                <a:solidFill>
                  <a:srgbClr val="7E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พร้อมทั้งสนับสนุนให้เครือข่ายเพื่อพัฒนาการอุดมศึกษามีความเข้มแข็งอย่างยั่งยืน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5769-469F-4A0E-8F0C-1E9CF0AD3FB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44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90597" y="3072998"/>
            <a:ext cx="2971801" cy="1163325"/>
          </a:xfrm>
          <a:prstGeom prst="roundRect">
            <a:avLst/>
          </a:prstGeom>
          <a:solidFill>
            <a:srgbClr val="FFE5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715480" y="4547395"/>
            <a:ext cx="2971801" cy="1163325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406092" y="2018807"/>
            <a:ext cx="2971801" cy="1163325"/>
          </a:xfrm>
          <a:prstGeom prst="roundRect">
            <a:avLst/>
          </a:prstGeom>
          <a:solidFill>
            <a:srgbClr val="FFEC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442461" y="5047575"/>
            <a:ext cx="2971801" cy="1163325"/>
          </a:xfrm>
          <a:prstGeom prst="roundRect">
            <a:avLst/>
          </a:prstGeom>
          <a:solidFill>
            <a:srgbClr val="EAD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665278" y="3072998"/>
            <a:ext cx="2971801" cy="11633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79594" y="4499895"/>
            <a:ext cx="2971801" cy="11633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644" y="-193639"/>
            <a:ext cx="2396854" cy="23397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4184" y="3384471"/>
            <a:ext cx="2082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การวิ่งรอกสอบ</a:t>
            </a:r>
            <a:endParaRPr lang="en-US" sz="3200" b="1" dirty="0">
              <a:solidFill>
                <a:schemeClr val="accent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7584" y="249561"/>
            <a:ext cx="7317330" cy="1271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th-TH" sz="4400" b="1" dirty="0">
                <a:solidFill>
                  <a:srgbClr val="FF9999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พัฒนาระบบคัดเลือกบุคคลเข้าศึกษาในสถาบันอุดมศึกษา</a:t>
            </a:r>
            <a:endParaRPr lang="en-US" sz="4400" b="1" dirty="0">
              <a:solidFill>
                <a:srgbClr val="FF9999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1038" y="5104298"/>
            <a:ext cx="19239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การเหลื่อมล้ำ</a:t>
            </a:r>
          </a:p>
          <a:p>
            <a:pPr algn="ctr"/>
            <a:r>
              <a:rPr lang="th-TH" sz="32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ทางการศึกษา</a:t>
            </a:r>
            <a:endParaRPr lang="en-US" sz="3200" b="1" dirty="0">
              <a:solidFill>
                <a:schemeClr val="accent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8000" y="2081884"/>
            <a:ext cx="23407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วัฒนธรรม</a:t>
            </a:r>
          </a:p>
          <a:p>
            <a:pPr algn="ctr"/>
            <a:r>
              <a:rPr lang="th-TH" sz="32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การเรียนกวดวิชา</a:t>
            </a:r>
            <a:endParaRPr lang="en-US" sz="3200" b="1" dirty="0">
              <a:solidFill>
                <a:schemeClr val="accent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795" y="3159102"/>
            <a:ext cx="28616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ค่าใช้จ่ายของนักเรียน</a:t>
            </a:r>
          </a:p>
          <a:p>
            <a:pPr algn="ctr"/>
            <a:r>
              <a:rPr lang="th-TH" sz="32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และผู้ปกครอง</a:t>
            </a:r>
            <a:endParaRPr lang="en-US" sz="3200" b="1" dirty="0">
              <a:solidFill>
                <a:schemeClr val="accent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5160" y="4836669"/>
            <a:ext cx="1737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การสละสิทธิ์</a:t>
            </a:r>
            <a:endParaRPr lang="en-US" sz="3200" b="1" dirty="0">
              <a:solidFill>
                <a:schemeClr val="accent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9581" y="4636585"/>
            <a:ext cx="2982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การพ้นสภาพนักศึกษา </a:t>
            </a:r>
          </a:p>
          <a:p>
            <a:pPr algn="ctr"/>
            <a:r>
              <a:rPr lang="th-TH" sz="32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(รีไทร์)</a:t>
            </a:r>
            <a:endParaRPr lang="en-US" sz="3200" b="1" dirty="0">
              <a:solidFill>
                <a:schemeClr val="accent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82023" y="3513044"/>
            <a:ext cx="241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ปัญหาจากระบบเดิม</a:t>
            </a:r>
            <a:endParaRPr lang="en-US" sz="4400" b="1" dirty="0"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5769-469F-4A0E-8F0C-1E9CF0AD3FB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81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494" y="107605"/>
            <a:ext cx="2396854" cy="23397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2169" y="2372088"/>
            <a:ext cx="90816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คณะกรรมการการอุดมศึกษามี</a:t>
            </a:r>
            <a:r>
              <a:rPr lang="th-TH" sz="32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นโยบายปรับปรุงระบบ</a:t>
            </a:r>
            <a:r>
              <a:rPr lang="th-TH" sz="32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ที่มีอยู่ในปัจจุบัน              ให้มีประสิทธิภาพและเสมอภาคมากขึ้น </a:t>
            </a:r>
            <a:r>
              <a:rPr lang="th-TH" sz="32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เพื่อลดภาระการสอบ</a:t>
            </a:r>
            <a:r>
              <a:rPr lang="th-TH" sz="32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ของนักเรียน โดยมีระบบ </a:t>
            </a:r>
            <a:r>
              <a:rPr lang="en-US" sz="32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Central Admissions </a:t>
            </a:r>
            <a:r>
              <a:rPr lang="th-TH" sz="32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หรือ </a:t>
            </a:r>
            <a:r>
              <a:rPr lang="en-US" sz="32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Network</a:t>
            </a:r>
            <a:r>
              <a:rPr lang="th-TH" sz="32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r>
              <a:rPr lang="en-US" sz="32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Admissions </a:t>
            </a:r>
            <a:r>
              <a:rPr lang="th-TH" sz="32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ตามกลุ่มสาขาวิชา พร้อมทั้งสนับสนุน ให้</a:t>
            </a:r>
            <a:r>
              <a:rPr lang="th-TH" sz="32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ทบทวนและลดความซ้ำซ้อนของข้อสอบ  </a:t>
            </a:r>
            <a:r>
              <a:rPr lang="th-TH" sz="32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ด้วยการใช้ข้อสอบที่มีมาตรฐานและรองรับองค์ประกอบในการพิจารณาของกลุ่มสาขาวิชาต่างๆ และกำหนดเกณฑ์มาตรฐานขั้นต่ำของการรับ เข้าเรียนในสาขาต่างๆ ตลอดจนส่งเสริมให้นักศึกษามีสมรรถนะสากลด้านภาษา</a:t>
            </a:r>
            <a:endParaRPr lang="en-US" sz="3200" b="1" dirty="0">
              <a:solidFill>
                <a:schemeClr val="accent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8671" y="486229"/>
            <a:ext cx="7317330" cy="1271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th-TH" sz="4400" b="1" dirty="0">
                <a:solidFill>
                  <a:srgbClr val="FF9999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พัฒนาระบบคัดเลือกบุคคลเข้าศึกษาในสถาบันอุดมศึกษา</a:t>
            </a:r>
            <a:endParaRPr lang="en-US" sz="4400" b="1" dirty="0">
              <a:solidFill>
                <a:srgbClr val="FF9999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5769-469F-4A0E-8F0C-1E9CF0AD3FB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195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797454" y="2436606"/>
            <a:ext cx="6002767" cy="3993868"/>
          </a:xfrm>
          <a:prstGeom prst="roundRect">
            <a:avLst>
              <a:gd name="adj" fmla="val 6153"/>
            </a:avLst>
          </a:prstGeom>
          <a:solidFill>
            <a:srgbClr val="FF99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37159" y="2458122"/>
            <a:ext cx="3563472" cy="3972352"/>
          </a:xfrm>
          <a:prstGeom prst="roundRect">
            <a:avLst>
              <a:gd name="adj" fmla="val 6153"/>
            </a:avLst>
          </a:prstGeom>
          <a:solidFill>
            <a:srgbClr val="FFEC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494" y="107605"/>
            <a:ext cx="2396854" cy="23397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951" y="2468895"/>
            <a:ext cx="34343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kern="1400" spc="-120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สกอ. หารือร่วมกับที่ประชุมอธิการบดีแห่งประเทศไทย                ที่ประชุมอธิการบดีมหาวิทยาลัยราชภัฏ และคณะกรรมการอธิการบดีมหาวิทยาลัยเทคโนโลยีราชมงคล เรื่อง              การสอบคัดเลือกบุคคลเข้ามหาวิทยาลัยระบบใหม่อย่างต่อเนื่อง </a:t>
            </a:r>
            <a:endParaRPr lang="en-US" sz="2800" b="1" kern="1400" spc="-120" dirty="0">
              <a:solidFill>
                <a:schemeClr val="accent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8671" y="544473"/>
            <a:ext cx="7317330" cy="1271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th-TH" sz="4400" b="1" dirty="0">
                <a:solidFill>
                  <a:srgbClr val="FF9999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พัฒนาระบบคัดเลือกบุคคลเข้าศึกษาในสถาบันอุดมศึกษา</a:t>
            </a:r>
            <a:endParaRPr lang="en-US" sz="4400" b="1" dirty="0">
              <a:solidFill>
                <a:srgbClr val="FF9999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3437" y="2468895"/>
            <a:ext cx="558142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1963" algn="l"/>
              </a:tabLst>
            </a:pPr>
            <a:r>
              <a:rPr lang="th-TH" sz="3200" b="1" kern="1400" spc="-120" dirty="0">
                <a:solidFill>
                  <a:srgbClr val="0070C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กระบวนการการคัดเลือกบุคคลเข้าศึกษาในสถาบันอุดมศึกษาแบบใหม่ ด้วยหลักการ ดังนี้ </a:t>
            </a:r>
            <a:r>
              <a:rPr lang="th-TH" sz="3000" b="1" kern="1400" spc="-120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	นักเรียนควรอยู่ในห้องเรียนจนจบชั้น ม.6 </a:t>
            </a:r>
            <a:endParaRPr lang="en-US" sz="3000" b="1" kern="1400" spc="-120" dirty="0">
              <a:solidFill>
                <a:schemeClr val="accent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lvl="0">
              <a:tabLst>
                <a:tab pos="461963" algn="l"/>
              </a:tabLst>
            </a:pPr>
            <a:r>
              <a:rPr lang="th-TH" sz="3000" b="1" kern="1400" spc="-120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	นักเรียนแต่ละคนมีเพียง 1 สิทธิ์ ในการตอบรับในสาขาวิชาที่เลือก เพื่อความเสมอภาค</a:t>
            </a:r>
            <a:endParaRPr lang="en-US" sz="3000" b="1" kern="1400" spc="-120" dirty="0">
              <a:solidFill>
                <a:schemeClr val="accent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lvl="0">
              <a:tabLst>
                <a:tab pos="461963" algn="l"/>
              </a:tabLst>
            </a:pPr>
            <a:r>
              <a:rPr lang="th-TH" sz="3000" b="1" kern="1400" spc="-120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	สถาบันอุดมศึกษาในเครือข่าย ทปอ. ทุกแห่งจะเข้าระบบเคลียริ่งเฮาส์ เพื่อบริหาร 1 สิทธิ์ ของนักเรียน</a:t>
            </a:r>
            <a:endParaRPr lang="en-US" sz="3000" b="1" kern="1400" spc="-120" dirty="0">
              <a:solidFill>
                <a:schemeClr val="accent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27324" y="6037592"/>
            <a:ext cx="2463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kern="1400" spc="-120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(ตั้งแต่ปีการศึกษา 2561 เป็นต้นไป)</a:t>
            </a:r>
            <a:endParaRPr lang="en-US" b="1" kern="1400" spc="-120" dirty="0">
              <a:solidFill>
                <a:schemeClr val="accent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6604" y="3496235"/>
            <a:ext cx="485028" cy="3739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6604" y="4018573"/>
            <a:ext cx="485028" cy="3739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299" y="4916408"/>
            <a:ext cx="485028" cy="37391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5769-469F-4A0E-8F0C-1E9CF0AD3FB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79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2814" y="170082"/>
            <a:ext cx="5213805" cy="65050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846" y="2376494"/>
            <a:ext cx="80433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การรับสมัครมีทั้งสิ้น 5 รอบ คือ</a:t>
            </a:r>
            <a:endParaRPr lang="en-US" sz="2800" b="1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รอบที่ 1 การรับด้วย </a:t>
            </a:r>
            <a:r>
              <a:rPr lang="en-US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Portfolio </a:t>
            </a:r>
          </a:p>
          <a:p>
            <a:r>
              <a:rPr lang="en-US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        </a:t>
            </a:r>
            <a: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โดยไม่มีการสอบข้อเขียน  </a:t>
            </a:r>
            <a:endParaRPr lang="en-US" sz="2800" b="1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รอบที่ 2 การรับแบบโควตา</a:t>
            </a:r>
            <a:endParaRPr lang="en-US" sz="2800" b="1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en-US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	 </a:t>
            </a:r>
            <a: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ที่มีการสอบข้อเขียน</a:t>
            </a:r>
            <a:endParaRPr lang="en-US" sz="2800" b="1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en-US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	 </a:t>
            </a:r>
            <a: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หรือข้อสอบปฏิบัติ  </a:t>
            </a:r>
            <a:endParaRPr lang="en-US" sz="2800" b="1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รอบที่ 3 การรับตรงร่วมกัน   </a:t>
            </a:r>
            <a:endParaRPr lang="en-US" sz="2800" b="1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รอบที่ 4 การรับแบบ </a:t>
            </a:r>
            <a:r>
              <a:rPr lang="en-US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Admission </a:t>
            </a:r>
            <a: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endParaRPr lang="en-US" sz="2800" b="1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รอบที่ 5 การรับตรงอิสระ  </a:t>
            </a:r>
            <a:endParaRPr lang="en-US" sz="2800" b="1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830" y="488798"/>
            <a:ext cx="3502882" cy="1887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>
                <a:solidFill>
                  <a:srgbClr val="FF8989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2D July8" panose="02000506000000020004" pitchFamily="2" charset="-34"/>
                <a:cs typeface="TH K2D July8" panose="02000506000000020004" pitchFamily="2" charset="-34"/>
              </a:rPr>
              <a:t>TCAS:</a:t>
            </a:r>
          </a:p>
          <a:p>
            <a:pPr>
              <a:lnSpc>
                <a:spcPts val="3500"/>
              </a:lnSpc>
            </a:pPr>
            <a:r>
              <a:rPr lang="en-US" sz="4000" b="1" dirty="0">
                <a:solidFill>
                  <a:srgbClr val="FF8989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2D July8" panose="02000506000000020004" pitchFamily="2" charset="-34"/>
                <a:cs typeface="TH K2D July8" panose="02000506000000020004" pitchFamily="2" charset="-34"/>
              </a:rPr>
              <a:t>Thai University </a:t>
            </a:r>
          </a:p>
          <a:p>
            <a:pPr>
              <a:lnSpc>
                <a:spcPts val="3500"/>
              </a:lnSpc>
            </a:pPr>
            <a:r>
              <a:rPr lang="en-US" sz="4000" b="1" dirty="0">
                <a:solidFill>
                  <a:srgbClr val="FF8989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2D July8" panose="02000506000000020004" pitchFamily="2" charset="-34"/>
                <a:cs typeface="TH K2D July8" panose="02000506000000020004" pitchFamily="2" charset="-34"/>
              </a:rPr>
              <a:t>Central Admission </a:t>
            </a:r>
          </a:p>
          <a:p>
            <a:pPr>
              <a:lnSpc>
                <a:spcPts val="3500"/>
              </a:lnSpc>
            </a:pPr>
            <a:r>
              <a:rPr lang="en-US" sz="4000" b="1" dirty="0">
                <a:solidFill>
                  <a:srgbClr val="FF8989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2D July8" panose="02000506000000020004" pitchFamily="2" charset="-34"/>
                <a:cs typeface="TH K2D July8" panose="02000506000000020004" pitchFamily="2" charset="-34"/>
              </a:rPr>
              <a:t>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5769-469F-4A0E-8F0C-1E9CF0AD3FB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842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470" y="-1"/>
            <a:ext cx="2096816" cy="20439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7759" y="554037"/>
            <a:ext cx="5070774" cy="694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th-TH" sz="4400" b="1" dirty="0">
                <a:solidFill>
                  <a:srgbClr val="A66BD3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ผลิตและพัฒนาครู</a:t>
            </a:r>
            <a:endParaRPr lang="en-US" sz="4400" b="1" dirty="0">
              <a:solidFill>
                <a:srgbClr val="A66BD3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604" y="1966957"/>
            <a:ext cx="9086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	กำหนดทิศทางการ</a:t>
            </a:r>
            <a:r>
              <a:rPr lang="th-TH" sz="32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ผลิตครูจำนวนน้อยลง แต่เน้นเรื่องคุณภาพ </a:t>
            </a:r>
            <a:r>
              <a:rPr lang="th-TH" sz="32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โดยระบบการผลิตครูควรเป็นระบบปิด และกระบวนการผลิตครูต้องมีทั้ง </a:t>
            </a:r>
            <a:r>
              <a:rPr lang="en-US" sz="32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Classroom Teacher </a:t>
            </a:r>
            <a:r>
              <a:rPr lang="th-TH" sz="32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ที่สามารถสอนได้ทุกวิชาไม่เกินระดับประถมศึกษา และ </a:t>
            </a:r>
            <a:r>
              <a:rPr lang="en-US" sz="32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Subject Teacher </a:t>
            </a:r>
            <a:r>
              <a:rPr lang="th-TH" sz="32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คือ รายวิชาเอกที่สอนในระดับมัธยมศึกษา              ซึ่งผู้ที่จะเป็นครูต้องเรียนรายวิชาเฉพาะแล้วจึงไปเรียนวิชาครู </a:t>
            </a:r>
          </a:p>
          <a:p>
            <a:pPr algn="thaiDist"/>
            <a:r>
              <a:rPr lang="th-TH" sz="32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	คณะกรรมการการอุดมศึกษามีนโยบายสนับสนุนให้มหาวิทยาลัยรับผิดชอบการพัฒนาครูประจำการ และการผลิตครูรุ่นใหม่ที่มีคุณภาพตรงตามความต้องการรายโรงเรียน พร้อมทั้งสร้างหลักสูตรและสื่อการเรียนการสอนที่ทันสมัย ทันต่อการเปลี่ยนแปลงในศตวรรษที่ 21</a:t>
            </a:r>
            <a:endParaRPr lang="en-US" sz="3200" b="1" dirty="0">
              <a:solidFill>
                <a:schemeClr val="accent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5769-469F-4A0E-8F0C-1E9CF0AD3FB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372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E7E8EA"/>
              </a:clrFrom>
              <a:clrTo>
                <a:srgbClr val="E7E8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580" y="288758"/>
            <a:ext cx="8207589" cy="64890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9056" y="-282389"/>
            <a:ext cx="2096816" cy="20439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811614"/>
            <a:ext cx="2389428" cy="1271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th-TH" sz="4400" b="1" dirty="0">
                <a:solidFill>
                  <a:srgbClr val="A66BD3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ผลิตและ</a:t>
            </a:r>
          </a:p>
          <a:p>
            <a:pPr>
              <a:lnSpc>
                <a:spcPts val="4500"/>
              </a:lnSpc>
            </a:pPr>
            <a:r>
              <a:rPr lang="th-TH" sz="4400" b="1" dirty="0">
                <a:solidFill>
                  <a:srgbClr val="A66BD3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พัฒนาครู</a:t>
            </a:r>
            <a:endParaRPr lang="en-US" sz="4400" b="1" dirty="0">
              <a:solidFill>
                <a:srgbClr val="A66BD3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5769-469F-4A0E-8F0C-1E9CF0AD3FB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06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470" y="-1"/>
            <a:ext cx="2096816" cy="20439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7759" y="554037"/>
            <a:ext cx="5070774" cy="694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th-TH" sz="4400" b="1" dirty="0">
                <a:solidFill>
                  <a:srgbClr val="A66BD3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ผลิตและพัฒนาครู</a:t>
            </a:r>
            <a:endParaRPr lang="en-US" sz="4400" b="1" dirty="0">
              <a:solidFill>
                <a:srgbClr val="A66BD3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81" y="2474258"/>
            <a:ext cx="2391086" cy="883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8670" y="1652344"/>
            <a:ext cx="7257060" cy="48203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EAD3C5"/>
              </a:clrFrom>
              <a:clrTo>
                <a:srgbClr val="EAD3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784" y="3528438"/>
            <a:ext cx="2090680" cy="277402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5769-469F-4A0E-8F0C-1E9CF0AD3FB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62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4981" y="-188258"/>
            <a:ext cx="4133981" cy="27863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94253" y="543180"/>
            <a:ext cx="45849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>
                <a:solidFill>
                  <a:srgbClr val="009999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ลงทุนพัฒนาประเทศ</a:t>
            </a:r>
          </a:p>
          <a:p>
            <a:r>
              <a:rPr lang="th-TH" sz="4400" b="1" dirty="0">
                <a:solidFill>
                  <a:srgbClr val="009999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ผ่านสถาบันอุดมศึกษา</a:t>
            </a:r>
            <a:endParaRPr lang="en-US" sz="4400" b="1" dirty="0">
              <a:solidFill>
                <a:srgbClr val="009999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5024" y="2377722"/>
            <a:ext cx="2571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reprofiling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151" y="5180370"/>
            <a:ext cx="69682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5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เป็นการกำหนดจุดเน้นของสถาบันอุดมศึกษา </a:t>
            </a:r>
          </a:p>
          <a:p>
            <a:r>
              <a:rPr lang="th-TH" sz="35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สร้างเอกลักษณ์และเป็นเลิศในบริบทของสถาบัน </a:t>
            </a:r>
            <a:endParaRPr lang="en-US" sz="3500" b="1" dirty="0">
              <a:solidFill>
                <a:schemeClr val="accent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134" y="3201907"/>
            <a:ext cx="6794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5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เป็นการดำเนินงานที่จะสนับสนุนการลงทุนพัฒนาประเทศผ่านสถาบันอุดมศึกษาได้อย่างเป็นระบบในอนาคตระยะยาว</a:t>
            </a:r>
            <a:endParaRPr lang="en-US" sz="3500" b="1" dirty="0">
              <a:solidFill>
                <a:schemeClr val="accent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102569" y="3363952"/>
            <a:ext cx="1239615" cy="1239615"/>
            <a:chOff x="2400130" y="2329048"/>
            <a:chExt cx="1239615" cy="123961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027984">
              <a:off x="2400130" y="2329048"/>
              <a:ext cx="1239615" cy="123961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2059" y="2527466"/>
              <a:ext cx="438925" cy="438925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208501" y="5077518"/>
            <a:ext cx="1027775" cy="1041145"/>
            <a:chOff x="1208485" y="4925088"/>
            <a:chExt cx="1027775" cy="1041145"/>
          </a:xfrm>
        </p:grpSpPr>
        <p:sp>
          <p:nvSpPr>
            <p:cNvPr id="3" name="Oval 2"/>
            <p:cNvSpPr/>
            <p:nvPr/>
          </p:nvSpPr>
          <p:spPr>
            <a:xfrm>
              <a:off x="1208485" y="4925088"/>
              <a:ext cx="286309" cy="26998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579218" y="4925088"/>
              <a:ext cx="286309" cy="26998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949951" y="4925088"/>
              <a:ext cx="286309" cy="26998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579218" y="5316748"/>
              <a:ext cx="286309" cy="26998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949951" y="5316748"/>
              <a:ext cx="286309" cy="26998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208485" y="5696249"/>
              <a:ext cx="286309" cy="26998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579218" y="5696249"/>
              <a:ext cx="286309" cy="26998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949951" y="5696249"/>
              <a:ext cx="286309" cy="26998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1219915" y="5305318"/>
              <a:ext cx="301961" cy="281414"/>
            </a:xfrm>
            <a:prstGeom prst="triangl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5769-469F-4A0E-8F0C-1E9CF0AD3F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745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0180" y="-295835"/>
            <a:ext cx="2515515" cy="18751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85028" y="150627"/>
            <a:ext cx="9099513" cy="2212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h-TH" sz="3800" b="1" dirty="0"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การจัดทำกรอบแผนอุดมศึกษาระยะยาว 15 ปี </a:t>
            </a:r>
            <a:endParaRPr lang="en-US" sz="3800" b="1" dirty="0">
              <a:solidFill>
                <a:srgbClr val="FF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>
              <a:lnSpc>
                <a:spcPct val="90000"/>
              </a:lnSpc>
            </a:pPr>
            <a:r>
              <a:rPr lang="th-TH" sz="3800" b="1" dirty="0"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ฉบับที่ 3 (พ.ศ. 2560 - 2574) และ</a:t>
            </a:r>
          </a:p>
          <a:p>
            <a:pPr>
              <a:lnSpc>
                <a:spcPct val="90000"/>
              </a:lnSpc>
            </a:pPr>
            <a:r>
              <a:rPr lang="th-TH" sz="3800" b="1" dirty="0"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การจัดทำแผนพัฒนาการศึกษาระดับอุดมศึกษา </a:t>
            </a:r>
          </a:p>
          <a:p>
            <a:pPr>
              <a:lnSpc>
                <a:spcPct val="90000"/>
              </a:lnSpc>
            </a:pPr>
            <a:r>
              <a:rPr lang="th-TH" sz="3800" b="1" dirty="0"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ฉบับที่ 12 (พ.ศ. 2560 – 2564)</a:t>
            </a:r>
            <a:endParaRPr lang="en-US" sz="3800" b="1" dirty="0">
              <a:solidFill>
                <a:srgbClr val="FF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12" y="2582092"/>
            <a:ext cx="9887875" cy="497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083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2186" y="1580554"/>
            <a:ext cx="8444753" cy="4131683"/>
          </a:xfrm>
          <a:prstGeom prst="rect">
            <a:avLst/>
          </a:prstGeom>
          <a:solidFill>
            <a:srgbClr val="FFEC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18349" y="1755379"/>
            <a:ext cx="77858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การบริหารจัดการสถาบันอุดมศึกษา </a:t>
            </a:r>
          </a:p>
          <a:p>
            <a:pPr algn="ctr"/>
            <a:r>
              <a:rPr lang="th-TH" sz="36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เป็น</a:t>
            </a:r>
            <a:r>
              <a:rPr lang="th-TH" sz="36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ลักษณะของอุดมการณ์มากกว่าธุรกิจ </a:t>
            </a:r>
          </a:p>
          <a:p>
            <a:pPr algn="ctr"/>
            <a:r>
              <a:rPr lang="th-TH" sz="36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คุณภาพของมหาวิทยาลัย คือ คุณภาพของประเทศไทย </a:t>
            </a:r>
            <a:r>
              <a:rPr lang="th-TH" sz="36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ดังนั้น แผนอุดมศึกษาระยะยาว </a:t>
            </a:r>
            <a:r>
              <a:rPr lang="en-US" sz="36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15</a:t>
            </a:r>
            <a:r>
              <a:rPr lang="th-TH" sz="36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 ปี ฉบับที่ 3 </a:t>
            </a:r>
          </a:p>
          <a:p>
            <a:pPr algn="ctr"/>
            <a:r>
              <a:rPr lang="th-TH" sz="36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ต้องตอบโจทย์การพัฒนาประเทศ</a:t>
            </a:r>
            <a:r>
              <a:rPr lang="th-TH" sz="36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และ</a:t>
            </a:r>
          </a:p>
          <a:p>
            <a:pPr algn="ctr"/>
            <a:r>
              <a:rPr lang="th-TH" sz="36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ความต้องการผลิตบัณฑิต </a:t>
            </a:r>
          </a:p>
          <a:p>
            <a:pPr algn="ctr"/>
            <a:r>
              <a:rPr lang="th-TH" sz="36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รวมถึงสามารถ</a:t>
            </a:r>
            <a:r>
              <a:rPr lang="th-TH" sz="36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สร้างความเป็นพลเมืองที่ดีของชาติ</a:t>
            </a:r>
            <a:r>
              <a:rPr lang="th-TH" sz="36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ได้</a:t>
            </a:r>
            <a:endParaRPr lang="en-US" sz="3600" b="1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5769-469F-4A0E-8F0C-1E9CF0AD3FB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626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1004" y="3792101"/>
            <a:ext cx="8901953" cy="2528047"/>
          </a:xfrm>
          <a:prstGeom prst="rect">
            <a:avLst/>
          </a:prstGeom>
          <a:noFill/>
          <a:ln w="57150">
            <a:solidFill>
              <a:srgbClr val="A500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7676"/>
            <a:ext cx="99060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800" b="1" dirty="0">
                <a:solidFill>
                  <a:srgbClr val="A5002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การจัดทำกรอบแผนอุดมศึกษาระยะยาว 15 ปี </a:t>
            </a:r>
            <a:endParaRPr lang="en-US" sz="3800" b="1" dirty="0">
              <a:solidFill>
                <a:srgbClr val="A5002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algn="ctr"/>
            <a:r>
              <a:rPr lang="th-TH" sz="3800" b="1" dirty="0">
                <a:solidFill>
                  <a:srgbClr val="A5002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ฉบับที่ 3 (พ.ศ. 2560 - 2574) </a:t>
            </a:r>
          </a:p>
          <a:p>
            <a:pPr algn="ctr"/>
            <a:r>
              <a:rPr lang="th-TH" sz="3800" b="1" dirty="0">
                <a:solidFill>
                  <a:srgbClr val="A5002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สู่</a:t>
            </a:r>
          </a:p>
          <a:p>
            <a:pPr algn="ctr"/>
            <a:r>
              <a:rPr lang="th-TH" sz="3800" b="1" dirty="0">
                <a:solidFill>
                  <a:srgbClr val="A5002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กรอบแผนอุดมศึกษาระยะยาว </a:t>
            </a:r>
            <a:r>
              <a:rPr lang="th-TH" sz="5400" b="1" dirty="0">
                <a:solidFill>
                  <a:srgbClr val="A5002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20</a:t>
            </a:r>
            <a:r>
              <a:rPr lang="th-TH" sz="3800" b="1" dirty="0">
                <a:solidFill>
                  <a:srgbClr val="A5002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 ปี </a:t>
            </a:r>
            <a:endParaRPr lang="en-US" sz="3800" b="1" dirty="0">
              <a:solidFill>
                <a:srgbClr val="A5002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algn="ctr"/>
            <a:r>
              <a:rPr lang="th-TH" sz="3800" b="1" dirty="0">
                <a:solidFill>
                  <a:srgbClr val="A5002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ฉบับที่ 3 (พ.ศ. 2560 - 2579)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114735"/>
            <a:ext cx="990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เพื่อให้สอดรับแผนยุทธศาสตร์ชาติ ระยะ 20 ปี </a:t>
            </a:r>
          </a:p>
          <a:p>
            <a:pPr algn="ctr"/>
            <a:r>
              <a:rPr lang="th-TH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และแผนการศึกษาแห่งชาติ </a:t>
            </a:r>
          </a:p>
          <a:p>
            <a:pPr algn="ctr"/>
            <a:r>
              <a:rPr lang="th-TH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และเพื่อขับเคลื่อนอุดมศึกษาบนบริบทใหม่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5769-469F-4A0E-8F0C-1E9CF0AD3FB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762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776335" y="-98025"/>
            <a:ext cx="7631701" cy="6735807"/>
            <a:chOff x="1243357" y="22996"/>
            <a:chExt cx="7631701" cy="67358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43357" y="22996"/>
              <a:ext cx="7631701" cy="673580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272554" y="2622176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b="1" dirty="0">
                  <a:latin typeface="TH Kodchasal" panose="02000506000000020004" pitchFamily="2" charset="-34"/>
                  <a:cs typeface="TH Kodchasal" panose="02000506000000020004" pitchFamily="2" charset="-34"/>
                </a:rPr>
                <a:t>การ</a:t>
              </a:r>
              <a:endParaRPr lang="en-US" b="1" dirty="0">
                <a:latin typeface="TH Kodchasal" panose="02000506000000020004" pitchFamily="2" charset="-34"/>
                <a:cs typeface="TH Kodchasal" panose="02000506000000020004" pitchFamily="2" charset="-34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9623" y="359173"/>
            <a:ext cx="3415553" cy="1323439"/>
            <a:chOff x="0" y="251597"/>
            <a:chExt cx="3415553" cy="1323439"/>
          </a:xfrm>
        </p:grpSpPr>
        <p:sp>
          <p:nvSpPr>
            <p:cNvPr id="6" name="TextBox 5"/>
            <p:cNvSpPr txBox="1"/>
            <p:nvPr/>
          </p:nvSpPr>
          <p:spPr>
            <a:xfrm>
              <a:off x="0" y="251597"/>
              <a:ext cx="339067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dirty="0">
                  <a:solidFill>
                    <a:srgbClr val="A50021"/>
                  </a:solidFill>
                  <a:latin typeface="Impact" panose="020B0806030902050204" pitchFamily="34" charset="0"/>
                </a:rPr>
                <a:t>CHANGE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0" y="268941"/>
              <a:ext cx="3415553" cy="1183341"/>
            </a:xfrm>
            <a:prstGeom prst="roundRect">
              <a:avLst/>
            </a:prstGeom>
            <a:noFill/>
            <a:ln w="76200">
              <a:solidFill>
                <a:srgbClr val="A50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5769-469F-4A0E-8F0C-1E9CF0AD3FB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765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259" y="-163027"/>
            <a:ext cx="2411398" cy="16935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1399" y="192643"/>
            <a:ext cx="8506713" cy="1271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th-TH" sz="4400" b="1" dirty="0">
                <a:solidFill>
                  <a:srgbClr val="FF6D6D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การจัดระเบียบและแก้ไขปัญหา</a:t>
            </a:r>
          </a:p>
          <a:p>
            <a:pPr>
              <a:lnSpc>
                <a:spcPts val="4500"/>
              </a:lnSpc>
            </a:pPr>
            <a:r>
              <a:rPr lang="th-TH" sz="4400" b="1" dirty="0">
                <a:solidFill>
                  <a:srgbClr val="FF6D6D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ธรรมาภิบาลในสถาบันอุดมศึกษา</a:t>
            </a:r>
            <a:endParaRPr lang="en-US" sz="4400" b="1" dirty="0">
              <a:solidFill>
                <a:srgbClr val="FF6D6D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04" y="1886184"/>
            <a:ext cx="9540000" cy="29330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5769-469F-4A0E-8F0C-1E9CF0AD3FB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864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235" y="495731"/>
            <a:ext cx="9664081" cy="586654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5769-469F-4A0E-8F0C-1E9CF0AD3FB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187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832" y="417100"/>
            <a:ext cx="9497701" cy="63075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3623" y="-229269"/>
            <a:ext cx="1722377" cy="191251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41038302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259" y="-255493"/>
            <a:ext cx="2411398" cy="16935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399" y="100177"/>
            <a:ext cx="8506713" cy="1271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th-TH" sz="4400" b="1" dirty="0">
                <a:solidFill>
                  <a:srgbClr val="FF6D6D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การจัดระเบียบและแก้ไขปัญหา</a:t>
            </a:r>
          </a:p>
          <a:p>
            <a:pPr>
              <a:lnSpc>
                <a:spcPts val="4500"/>
              </a:lnSpc>
            </a:pPr>
            <a:r>
              <a:rPr lang="th-TH" sz="4400" b="1" dirty="0">
                <a:solidFill>
                  <a:srgbClr val="FF6D6D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ธรรมาภิบาลในสถาบันอุดมศึกษา</a:t>
            </a:r>
            <a:endParaRPr lang="en-US" sz="4400" b="1" dirty="0">
              <a:solidFill>
                <a:srgbClr val="FF6D6D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604" y="2084363"/>
            <a:ext cx="95653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	จำแนกแนวทางแก้ไขปัญหาธรรมาภิบาลในระดับอุดมศึกษาเป็นกลุ่มสถาบันอุดมศึกษาของรัฐ และกลุ่มสถาบันอุดมศึกษาเอกชน</a:t>
            </a:r>
          </a:p>
          <a:p>
            <a:endParaRPr lang="en-US" sz="800" b="1" dirty="0">
              <a:solidFill>
                <a:schemeClr val="accent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28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	เน้นปรัชญา และพันธกิจของสภาสถาบัน โดยเฉพาะสภาสถาบันอุดมศึกษาของรัฐควรเป็นผู้ที่มีวุฒิภาวะและมีความรู้ความสามารถไม่น้อยกว่าอธิการบดี </a:t>
            </a:r>
          </a:p>
          <a:p>
            <a:r>
              <a:rPr lang="th-TH" sz="28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มีความศรัทธา และพร้อมที่จะอุทิศเวลาให้กับสถาบัน มีความรู้สึกเป็นเจ้าของและร่วมรับผิดชอบกับสถาบันแห่งนั้น</a:t>
            </a:r>
          </a:p>
          <a:p>
            <a:endParaRPr lang="en-US" sz="800" b="1" dirty="0">
              <a:solidFill>
                <a:schemeClr val="accent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30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	</a:t>
            </a:r>
            <a:r>
              <a:rPr lang="th-TH" sz="28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มีระบบความรับผิดต่อสังคม (</a:t>
            </a:r>
            <a:r>
              <a:rPr lang="en-US" sz="28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Accountability) </a:t>
            </a:r>
            <a:r>
              <a:rPr lang="th-TH" sz="28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ของสภาสถาบันอุดมศึกษา ในทุกการกระทำที่ก่อให้เกิดความเสียหาย</a:t>
            </a:r>
          </a:p>
          <a:p>
            <a:endParaRPr lang="en-US" sz="800" b="1" dirty="0">
              <a:solidFill>
                <a:schemeClr val="accent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30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	</a:t>
            </a:r>
            <a:r>
              <a:rPr lang="th-TH" sz="28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มีระบบเทคโนโลยีสารสนเทศ (MIS) ระบบการประเมิน และ ระบบการตรวจสอบ (</a:t>
            </a:r>
            <a:r>
              <a:rPr lang="en-US" sz="28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Audit)</a:t>
            </a:r>
            <a:r>
              <a:rPr lang="th-TH" sz="2800" b="1" dirty="0">
                <a:solidFill>
                  <a:schemeClr val="accent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เพื่อให้เกิดความโปร่งใส</a:t>
            </a:r>
            <a:endParaRPr lang="en-US" sz="2800" b="1" dirty="0">
              <a:solidFill>
                <a:schemeClr val="accent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0461" y="1324275"/>
            <a:ext cx="6094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ข้อเสนอแนะให้กำหนดแนวทางแก้ไขปัญหา</a:t>
            </a:r>
            <a:endParaRPr lang="en-US" sz="3600" b="1" dirty="0">
              <a:solidFill>
                <a:srgbClr val="C00000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11" y="2150716"/>
            <a:ext cx="447951" cy="4479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11" y="3087360"/>
            <a:ext cx="447951" cy="4479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11" y="4911845"/>
            <a:ext cx="447951" cy="4479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11" y="5929546"/>
            <a:ext cx="447951" cy="44795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5769-469F-4A0E-8F0C-1E9CF0AD3FB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179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42103" y="2080858"/>
            <a:ext cx="9399000" cy="2578212"/>
          </a:xfrm>
          <a:prstGeom prst="rect">
            <a:avLst/>
          </a:prstGeom>
          <a:solidFill>
            <a:schemeClr val="accent6">
              <a:lumMod val="20000"/>
              <a:lumOff val="80000"/>
              <a:alpha val="21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th-TH" sz="2400">
              <a:solidFill>
                <a:prstClr val="white"/>
              </a:solidFill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882781" y="492348"/>
            <a:ext cx="725480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defTabSz="1218987"/>
            <a:r>
              <a:rPr lang="th-TH" sz="4400" b="1" dirty="0">
                <a:ln w="12700">
                  <a:solidFill>
                    <a:srgbClr val="F79646">
                      <a:lumMod val="75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การแก้ไขปัญหาการบริหารงาน</a:t>
            </a:r>
            <a:br>
              <a:rPr lang="th-TH" sz="4400" b="1" dirty="0">
                <a:ln w="12700">
                  <a:solidFill>
                    <a:srgbClr val="F79646">
                      <a:lumMod val="75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4400" b="1" dirty="0">
                <a:ln w="12700">
                  <a:solidFill>
                    <a:srgbClr val="F79646">
                      <a:lumMod val="75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ของสถาบันอุดมศึกษา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259" y="338714"/>
            <a:ext cx="780086" cy="9846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pic>
        <p:nvPicPr>
          <p:cNvPr id="15" name="Picture 3" descr="C:\Users\acer\Downloads\150px-Logo_che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372" y="422331"/>
            <a:ext cx="975000" cy="90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273" y="5040351"/>
            <a:ext cx="2111200" cy="146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45" y="5040351"/>
            <a:ext cx="1853736" cy="146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471" y="5040351"/>
            <a:ext cx="1825835" cy="146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5300" y="5040351"/>
            <a:ext cx="1387059" cy="146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861" y="2211115"/>
            <a:ext cx="8775425" cy="231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1164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933" y="692696"/>
            <a:ext cx="8915400" cy="20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933" y="2924977"/>
            <a:ext cx="8915400" cy="308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99301" y="6165333"/>
            <a:ext cx="2311400" cy="365125"/>
          </a:xfrm>
        </p:spPr>
        <p:txBody>
          <a:bodyPr/>
          <a:lstStyle/>
          <a:p>
            <a:fld id="{96E69268-9C8B-4EBF-A9EE-DC5DC2D48DC3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443" y="711204"/>
            <a:ext cx="3262339" cy="2198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3487" y="2545140"/>
            <a:ext cx="30235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accent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ปรับยุทธศาสตร์</a:t>
            </a:r>
          </a:p>
          <a:p>
            <a:r>
              <a:rPr lang="th-TH" sz="3200" b="1" dirty="0">
                <a:solidFill>
                  <a:schemeClr val="accent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มหาวิทยาลัยราชภัฏ</a:t>
            </a:r>
          </a:p>
          <a:p>
            <a:r>
              <a:rPr lang="th-TH" sz="3200" b="1" dirty="0">
                <a:solidFill>
                  <a:schemeClr val="accent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38 แห่ง</a:t>
            </a:r>
            <a:endParaRPr lang="en-US" sz="3200" b="1" dirty="0">
              <a:solidFill>
                <a:schemeClr val="accent1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1334" y="4"/>
            <a:ext cx="6684822" cy="68579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5769-469F-4A0E-8F0C-1E9CF0AD3F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172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412" y="917260"/>
            <a:ext cx="8915400" cy="229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412" y="3386706"/>
            <a:ext cx="8915400" cy="160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2443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3" y="404664"/>
            <a:ext cx="8915400" cy="11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3" y="1570977"/>
            <a:ext cx="8915400" cy="135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3" y="2955102"/>
            <a:ext cx="8915400" cy="102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3" y="4015103"/>
            <a:ext cx="8915400" cy="67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3" y="4725171"/>
            <a:ext cx="8915400" cy="168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3796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582" y="1484784"/>
            <a:ext cx="7644849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รูปภาพ 2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70585" y="6628590"/>
            <a:ext cx="1435415" cy="2294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28257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00" y="1762125"/>
            <a:ext cx="8255000" cy="3333750"/>
          </a:xfrm>
          <a:prstGeom prst="rect">
            <a:avLst/>
          </a:prstGeom>
        </p:spPr>
      </p:pic>
      <p:pic>
        <p:nvPicPr>
          <p:cNvPr id="4" name="รูปภาพ 3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70585" y="6628582"/>
            <a:ext cx="1435415" cy="2294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4278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55459" y="167982"/>
            <a:ext cx="8169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ปรับยุทธศาสตร์มหาวิทยาลัยเทคโนโลยีราชมงคล 9 แห่ง</a:t>
            </a:r>
            <a:endParaRPr lang="en-US" sz="3200" b="1" dirty="0">
              <a:solidFill>
                <a:schemeClr val="accent1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731523"/>
            <a:ext cx="6606303" cy="57215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3067" y="731519"/>
            <a:ext cx="3323915" cy="33169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1340" y="3821828"/>
            <a:ext cx="3187336" cy="293624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99308" y="6166368"/>
            <a:ext cx="4384431" cy="462669"/>
          </a:xfrm>
          <a:prstGeom prst="roundRect">
            <a:avLst/>
          </a:prstGeom>
          <a:solidFill>
            <a:srgbClr val="F9F9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8115024" y="3811277"/>
            <a:ext cx="1730247" cy="474393"/>
          </a:xfrm>
          <a:prstGeom prst="roundRect">
            <a:avLst/>
          </a:prstGeom>
          <a:solidFill>
            <a:srgbClr val="F9F9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5769-469F-4A0E-8F0C-1E9CF0AD3F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4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03868"/>
            <a:ext cx="2557358" cy="219882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479839" y="33519"/>
            <a:ext cx="45849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>
                <a:solidFill>
                  <a:srgbClr val="009999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ลงทุนพัฒนาประเทศ</a:t>
            </a:r>
          </a:p>
          <a:p>
            <a:r>
              <a:rPr lang="th-TH" sz="4400" b="1" dirty="0">
                <a:solidFill>
                  <a:srgbClr val="009999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ผ่านสถาบันอุดมศึกษา</a:t>
            </a:r>
            <a:endParaRPr lang="en-US" sz="4400" b="1" dirty="0">
              <a:solidFill>
                <a:srgbClr val="009999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94642" y="1774969"/>
            <a:ext cx="25715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reprofiling</a:t>
            </a:r>
            <a:r>
              <a:rPr lang="en-US" sz="4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20135" y="3202618"/>
            <a:ext cx="36936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repositioning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-107" y="4927515"/>
            <a:ext cx="990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tx2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ผลักดันให้สถาบันอุดมศึกษากลับไปหาความเป็นเลิศของสถาบัน </a:t>
            </a:r>
          </a:p>
          <a:p>
            <a:pPr algn="ctr"/>
            <a:r>
              <a:rPr lang="th-TH" sz="3200" b="1" dirty="0">
                <a:solidFill>
                  <a:schemeClr val="tx2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แล้วพัฒนาต่อยอดความเป็นเลิศนั้นๆ ให้สามารถพัฒนาประเทศ</a:t>
            </a:r>
          </a:p>
          <a:p>
            <a:pPr algn="ctr"/>
            <a:r>
              <a:rPr lang="th-TH" sz="3200" b="1" dirty="0">
                <a:solidFill>
                  <a:schemeClr val="tx2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ได้อย่างมั่นคง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952893" y="2433707"/>
            <a:ext cx="0" cy="801858"/>
          </a:xfrm>
          <a:prstGeom prst="line">
            <a:avLst/>
          </a:prstGeom>
          <a:ln w="19050">
            <a:solidFill>
              <a:schemeClr val="bg1">
                <a:lumMod val="2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937546" y="3989946"/>
            <a:ext cx="0" cy="801858"/>
          </a:xfrm>
          <a:prstGeom prst="line">
            <a:avLst/>
          </a:prstGeom>
          <a:ln w="19050">
            <a:solidFill>
              <a:schemeClr val="bg1">
                <a:lumMod val="2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5769-469F-4A0E-8F0C-1E9CF0AD3F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48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623" y="-532665"/>
            <a:ext cx="2498377" cy="25386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91984" y="117867"/>
            <a:ext cx="677140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500"/>
              </a:lnSpc>
            </a:pPr>
            <a:r>
              <a:rPr lang="th-TH" sz="4400" b="1" dirty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ปรับปรุงเกณฑ์มาตรฐานหลักสูตร</a:t>
            </a:r>
          </a:p>
          <a:p>
            <a:pPr>
              <a:lnSpc>
                <a:spcPts val="4500"/>
              </a:lnSpc>
            </a:pPr>
            <a:r>
              <a:rPr lang="th-TH" sz="4400" b="1" dirty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ระดับอุดมศึกษา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5347" y="1136826"/>
            <a:ext cx="8525179" cy="553669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5769-469F-4A0E-8F0C-1E9CF0AD3F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90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6660" y="187580"/>
            <a:ext cx="9799208" cy="648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1206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2">
  <a:themeElements>
    <a:clrScheme name="">
      <a:dk1>
        <a:srgbClr val="4C4C4C"/>
      </a:dk1>
      <a:lt1>
        <a:srgbClr val="CCCCCC"/>
      </a:lt1>
      <a:dk2>
        <a:srgbClr val="FF0080"/>
      </a:dk2>
      <a:lt2>
        <a:srgbClr val="666666"/>
      </a:lt2>
      <a:accent1>
        <a:srgbClr val="333333"/>
      </a:accent1>
      <a:accent2>
        <a:srgbClr val="66CCFF"/>
      </a:accent2>
      <a:accent3>
        <a:srgbClr val="E2E2E2"/>
      </a:accent3>
      <a:accent4>
        <a:srgbClr val="404040"/>
      </a:accent4>
      <a:accent5>
        <a:srgbClr val="ADADAD"/>
      </a:accent5>
      <a:accent6>
        <a:srgbClr val="5CB9E7"/>
      </a:accent6>
      <a:hlink>
        <a:srgbClr val="FF0080"/>
      </a:hlink>
      <a:folHlink>
        <a:srgbClr val="6666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2" id="{F6C1944A-752A-4CE2-A820-7A70442604D8}" vid="{8664A512-116E-4C5C-AD6A-08D53AA022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Theme12</Template>
  <TotalTime>1709</TotalTime>
  <Words>1779</Words>
  <Application>Microsoft Office PowerPoint</Application>
  <PresentationFormat>กระดาษ A4 (210x297 มม.)</PresentationFormat>
  <Paragraphs>265</Paragraphs>
  <Slides>53</Slides>
  <Notes>9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10</vt:i4>
      </vt:variant>
      <vt:variant>
        <vt:lpstr>ธีม</vt:lpstr>
      </vt:variant>
      <vt:variant>
        <vt:i4>7</vt:i4>
      </vt:variant>
      <vt:variant>
        <vt:lpstr>ชื่อเรื่องสไลด์</vt:lpstr>
      </vt:variant>
      <vt:variant>
        <vt:i4>53</vt:i4>
      </vt:variant>
    </vt:vector>
  </HeadingPairs>
  <TitlesOfParts>
    <vt:vector size="70" baseType="lpstr">
      <vt:lpstr>ＭＳ Ｐゴシック</vt:lpstr>
      <vt:lpstr>FreesiaUPC</vt:lpstr>
      <vt:lpstr>TH K2D July8</vt:lpstr>
      <vt:lpstr>ＭＳ Ｐゴシック</vt:lpstr>
      <vt:lpstr>Impact</vt:lpstr>
      <vt:lpstr>TH Baijam</vt:lpstr>
      <vt:lpstr>TH Kodchasal</vt:lpstr>
      <vt:lpstr>Cordia New</vt:lpstr>
      <vt:lpstr>Calibri</vt:lpstr>
      <vt:lpstr>Arial</vt:lpstr>
      <vt:lpstr>Theme12</vt:lpstr>
      <vt:lpstr>Office Theme</vt:lpstr>
      <vt:lpstr>1_Office Theme</vt:lpstr>
      <vt:lpstr>2_Office Theme</vt:lpstr>
      <vt:lpstr>3_Office Theme</vt:lpstr>
      <vt:lpstr>4_Office Theme</vt:lpstr>
      <vt:lpstr>5_Office Theme</vt:lpstr>
      <vt:lpstr>โดย  ดร.สุภัทร  จำปาทอง  (เลขาธิการคณะกรรมการการอุดมศึกษา)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ชุลีกร กิตติก้อง</dc:creator>
  <cp:lastModifiedBy>อนุชา พิมพ์นนท์</cp:lastModifiedBy>
  <cp:revision>166</cp:revision>
  <cp:lastPrinted>2017-07-07T03:21:35Z</cp:lastPrinted>
  <dcterms:created xsi:type="dcterms:W3CDTF">2017-06-07T09:39:01Z</dcterms:created>
  <dcterms:modified xsi:type="dcterms:W3CDTF">2017-11-23T09:21:15Z</dcterms:modified>
</cp:coreProperties>
</file>